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59" r:id="rId3"/>
    <p:sldId id="256" r:id="rId4"/>
    <p:sldId id="258" r:id="rId5"/>
    <p:sldId id="261" r:id="rId6"/>
    <p:sldId id="260" r:id="rId7"/>
    <p:sldId id="262" r:id="rId8"/>
    <p:sldId id="265" r:id="rId9"/>
    <p:sldId id="266" r:id="rId10"/>
    <p:sldId id="267" r:id="rId11"/>
    <p:sldId id="263" r:id="rId12"/>
    <p:sldId id="257" r:id="rId13"/>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CB2AF"/>
    <a:srgbClr val="30C5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snapToGrid="0">
      <p:cViewPr varScale="1">
        <p:scale>
          <a:sx n="114" d="100"/>
          <a:sy n="114"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i-FI"/>
              <a:t>Muokkaa perustyyl. napsautt.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96F93C39-003E-4671-9661-7C730FFEEAC3}" type="datetimeFigureOut">
              <a:rPr lang="fi-FI" smtClean="0"/>
              <a:t>7.3.2020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49B4572-9FE9-4097-A4FF-276675F06BE5}" type="slidenum">
              <a:rPr lang="fi-FI" smtClean="0"/>
              <a:t>‹#›</a:t>
            </a:fld>
            <a:endParaRPr lang="fi-FI"/>
          </a:p>
        </p:txBody>
      </p:sp>
    </p:spTree>
    <p:extLst>
      <p:ext uri="{BB962C8B-B14F-4D97-AF65-F5344CB8AC3E}">
        <p14:creationId xmlns:p14="http://schemas.microsoft.com/office/powerpoint/2010/main" val="303691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6F93C39-003E-4671-9661-7C730FFEEAC3}" type="datetimeFigureOut">
              <a:rPr lang="fi-FI" smtClean="0"/>
              <a:t>7.3.2020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49B4572-9FE9-4097-A4FF-276675F06BE5}" type="slidenum">
              <a:rPr lang="fi-FI" smtClean="0"/>
              <a:t>‹#›</a:t>
            </a:fld>
            <a:endParaRPr lang="fi-FI"/>
          </a:p>
        </p:txBody>
      </p:sp>
    </p:spTree>
    <p:extLst>
      <p:ext uri="{BB962C8B-B14F-4D97-AF65-F5344CB8AC3E}">
        <p14:creationId xmlns:p14="http://schemas.microsoft.com/office/powerpoint/2010/main" val="3423228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6F93C39-003E-4671-9661-7C730FFEEAC3}" type="datetimeFigureOut">
              <a:rPr lang="fi-FI" smtClean="0"/>
              <a:t>7.3.2020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49B4572-9FE9-4097-A4FF-276675F06BE5}" type="slidenum">
              <a:rPr lang="fi-FI" smtClean="0"/>
              <a:t>‹#›</a:t>
            </a:fld>
            <a:endParaRPr lang="fi-FI"/>
          </a:p>
        </p:txBody>
      </p:sp>
    </p:spTree>
    <p:extLst>
      <p:ext uri="{BB962C8B-B14F-4D97-AF65-F5344CB8AC3E}">
        <p14:creationId xmlns:p14="http://schemas.microsoft.com/office/powerpoint/2010/main" val="39661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6F93C39-003E-4671-9661-7C730FFEEAC3}" type="datetimeFigureOut">
              <a:rPr lang="fi-FI" smtClean="0"/>
              <a:t>7.3.2020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49B4572-9FE9-4097-A4FF-276675F06BE5}" type="slidenum">
              <a:rPr lang="fi-FI" smtClean="0"/>
              <a:t>‹#›</a:t>
            </a:fld>
            <a:endParaRPr lang="fi-FI"/>
          </a:p>
        </p:txBody>
      </p:sp>
    </p:spTree>
    <p:extLst>
      <p:ext uri="{BB962C8B-B14F-4D97-AF65-F5344CB8AC3E}">
        <p14:creationId xmlns:p14="http://schemas.microsoft.com/office/powerpoint/2010/main" val="284209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i-FI"/>
              <a:t>Muokkaa perustyyl. napsautt.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96F93C39-003E-4671-9661-7C730FFEEAC3}" type="datetimeFigureOut">
              <a:rPr lang="fi-FI" smtClean="0"/>
              <a:t>7.3.2020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49B4572-9FE9-4097-A4FF-276675F06BE5}" type="slidenum">
              <a:rPr lang="fi-FI" smtClean="0"/>
              <a:t>‹#›</a:t>
            </a:fld>
            <a:endParaRPr lang="fi-FI"/>
          </a:p>
        </p:txBody>
      </p:sp>
    </p:spTree>
    <p:extLst>
      <p:ext uri="{BB962C8B-B14F-4D97-AF65-F5344CB8AC3E}">
        <p14:creationId xmlns:p14="http://schemas.microsoft.com/office/powerpoint/2010/main" val="119610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96F93C39-003E-4671-9661-7C730FFEEAC3}" type="datetimeFigureOut">
              <a:rPr lang="fi-FI" smtClean="0"/>
              <a:t>7.3.2020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49B4572-9FE9-4097-A4FF-276675F06BE5}" type="slidenum">
              <a:rPr lang="fi-FI" smtClean="0"/>
              <a:t>‹#›</a:t>
            </a:fld>
            <a:endParaRPr lang="fi-FI"/>
          </a:p>
        </p:txBody>
      </p:sp>
    </p:spTree>
    <p:extLst>
      <p:ext uri="{BB962C8B-B14F-4D97-AF65-F5344CB8AC3E}">
        <p14:creationId xmlns:p14="http://schemas.microsoft.com/office/powerpoint/2010/main" val="216658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i-FI"/>
              <a:t>Muokkaa perustyyl. napsautt.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96F93C39-003E-4671-9661-7C730FFEEAC3}" type="datetimeFigureOut">
              <a:rPr lang="fi-FI" smtClean="0"/>
              <a:t>7.3.2020</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249B4572-9FE9-4097-A4FF-276675F06BE5}" type="slidenum">
              <a:rPr lang="fi-FI" smtClean="0"/>
              <a:t>‹#›</a:t>
            </a:fld>
            <a:endParaRPr lang="fi-FI"/>
          </a:p>
        </p:txBody>
      </p:sp>
    </p:spTree>
    <p:extLst>
      <p:ext uri="{BB962C8B-B14F-4D97-AF65-F5344CB8AC3E}">
        <p14:creationId xmlns:p14="http://schemas.microsoft.com/office/powerpoint/2010/main" val="2045302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96F93C39-003E-4671-9661-7C730FFEEAC3}" type="datetimeFigureOut">
              <a:rPr lang="fi-FI" smtClean="0"/>
              <a:t>7.3.2020</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249B4572-9FE9-4097-A4FF-276675F06BE5}" type="slidenum">
              <a:rPr lang="fi-FI" smtClean="0"/>
              <a:t>‹#›</a:t>
            </a:fld>
            <a:endParaRPr lang="fi-FI"/>
          </a:p>
        </p:txBody>
      </p:sp>
    </p:spTree>
    <p:extLst>
      <p:ext uri="{BB962C8B-B14F-4D97-AF65-F5344CB8AC3E}">
        <p14:creationId xmlns:p14="http://schemas.microsoft.com/office/powerpoint/2010/main" val="1468735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93C39-003E-4671-9661-7C730FFEEAC3}" type="datetimeFigureOut">
              <a:rPr lang="fi-FI" smtClean="0"/>
              <a:t>7.3.2020</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249B4572-9FE9-4097-A4FF-276675F06BE5}" type="slidenum">
              <a:rPr lang="fi-FI" smtClean="0"/>
              <a:t>‹#›</a:t>
            </a:fld>
            <a:endParaRPr lang="fi-FI"/>
          </a:p>
        </p:txBody>
      </p:sp>
    </p:spTree>
    <p:extLst>
      <p:ext uri="{BB962C8B-B14F-4D97-AF65-F5344CB8AC3E}">
        <p14:creationId xmlns:p14="http://schemas.microsoft.com/office/powerpoint/2010/main" val="406159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perustyyl. napsautt.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96F93C39-003E-4671-9661-7C730FFEEAC3}" type="datetimeFigureOut">
              <a:rPr lang="fi-FI" smtClean="0"/>
              <a:t>7.3.2020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49B4572-9FE9-4097-A4FF-276675F06BE5}" type="slidenum">
              <a:rPr lang="fi-FI" smtClean="0"/>
              <a:t>‹#›</a:t>
            </a:fld>
            <a:endParaRPr lang="fi-FI"/>
          </a:p>
        </p:txBody>
      </p:sp>
    </p:spTree>
    <p:extLst>
      <p:ext uri="{BB962C8B-B14F-4D97-AF65-F5344CB8AC3E}">
        <p14:creationId xmlns:p14="http://schemas.microsoft.com/office/powerpoint/2010/main" val="40422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perustyyl. napsautt.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96F93C39-003E-4671-9661-7C730FFEEAC3}" type="datetimeFigureOut">
              <a:rPr lang="fi-FI" smtClean="0"/>
              <a:t>7.3.2020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49B4572-9FE9-4097-A4FF-276675F06BE5}" type="slidenum">
              <a:rPr lang="fi-FI" smtClean="0"/>
              <a:t>‹#›</a:t>
            </a:fld>
            <a:endParaRPr lang="fi-FI"/>
          </a:p>
        </p:txBody>
      </p:sp>
    </p:spTree>
    <p:extLst>
      <p:ext uri="{BB962C8B-B14F-4D97-AF65-F5344CB8AC3E}">
        <p14:creationId xmlns:p14="http://schemas.microsoft.com/office/powerpoint/2010/main" val="3915248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93C39-003E-4671-9661-7C730FFEEAC3}" type="datetimeFigureOut">
              <a:rPr lang="fi-FI" smtClean="0"/>
              <a:t>7.3.2020</a:t>
            </a:fld>
            <a:endParaRPr lang="fi-F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B4572-9FE9-4097-A4FF-276675F06BE5}" type="slidenum">
              <a:rPr lang="fi-FI" smtClean="0"/>
              <a:t>‹#›</a:t>
            </a:fld>
            <a:endParaRPr lang="fi-FI"/>
          </a:p>
        </p:txBody>
      </p:sp>
    </p:spTree>
    <p:extLst>
      <p:ext uri="{BB962C8B-B14F-4D97-AF65-F5344CB8AC3E}">
        <p14:creationId xmlns:p14="http://schemas.microsoft.com/office/powerpoint/2010/main" val="3138251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hyperlink" Target="https://ryhmarenki.fi/ryhmatoiminnan-verkostoviesti/" TargetMode="Externa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ryhmarenki.fi/emanta/" TargetMode="Externa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ryhmarenki.fi/aitt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ryhmarenki.fi/category/kiinnostava-aihepiiri/elamankokemukset/" TargetMode="External"/><Relationship Id="rId4" Type="http://schemas.openxmlformats.org/officeDocument/2006/relationships/hyperlink" Target="https://ryhmarenki.fi/tag/muistel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ryhmarenki.fi/tag/yhteishenki/" TargetMode="External"/><Relationship Id="rId4" Type="http://schemas.openxmlformats.org/officeDocument/2006/relationships/hyperlink" Target="https://ryhmarenki.fi/tag/itsetuntemu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ryhmarenki.fi/avainsanat-aakkosjarjestyksessa/" TargetMode="External"/><Relationship Id="rId1" Type="http://schemas.openxmlformats.org/officeDocument/2006/relationships/slideLayout" Target="../slideLayouts/slideLayout1.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1041" y="0"/>
            <a:ext cx="10286082" cy="6858000"/>
          </a:xfrm>
          <a:prstGeom prst="rect">
            <a:avLst/>
          </a:prstGeom>
        </p:spPr>
      </p:pic>
      <p:sp>
        <p:nvSpPr>
          <p:cNvPr id="6" name="Pyöristetty suorakulmio 5"/>
          <p:cNvSpPr/>
          <p:nvPr/>
        </p:nvSpPr>
        <p:spPr>
          <a:xfrm>
            <a:off x="980300" y="3336324"/>
            <a:ext cx="7274011" cy="2553730"/>
          </a:xfrm>
          <a:prstGeom prst="round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ekstiruutu 1"/>
          <p:cNvSpPr txBox="1"/>
          <p:nvPr/>
        </p:nvSpPr>
        <p:spPr>
          <a:xfrm>
            <a:off x="1628855" y="3643693"/>
            <a:ext cx="6625456" cy="1938992"/>
          </a:xfrm>
          <a:prstGeom prst="rect">
            <a:avLst/>
          </a:prstGeom>
          <a:noFill/>
        </p:spPr>
        <p:txBody>
          <a:bodyPr wrap="square" rtlCol="0">
            <a:spAutoFit/>
          </a:bodyPr>
          <a:lstStyle/>
          <a:p>
            <a:r>
              <a:rPr lang="sv-FI" sz="4000" b="1" dirty="0"/>
              <a:t>Gratis material till under-visning, arbetshandledning och gruppverksamhet</a:t>
            </a:r>
          </a:p>
        </p:txBody>
      </p:sp>
      <p:pic>
        <p:nvPicPr>
          <p:cNvPr id="5" name="Kuva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9686" y="704333"/>
            <a:ext cx="11345750" cy="2080054"/>
          </a:xfrm>
          <a:prstGeom prst="rect">
            <a:avLst/>
          </a:prstGeom>
        </p:spPr>
      </p:pic>
    </p:spTree>
    <p:extLst>
      <p:ext uri="{BB962C8B-B14F-4D97-AF65-F5344CB8AC3E}">
        <p14:creationId xmlns:p14="http://schemas.microsoft.com/office/powerpoint/2010/main" val="4111588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856735" y="563731"/>
            <a:ext cx="5609968" cy="584775"/>
          </a:xfrm>
          <a:prstGeom prst="rect">
            <a:avLst/>
          </a:prstGeom>
          <a:noFill/>
        </p:spPr>
        <p:txBody>
          <a:bodyPr wrap="square" rtlCol="0">
            <a:spAutoFit/>
          </a:bodyPr>
          <a:lstStyle/>
          <a:p>
            <a:r>
              <a:rPr lang="sv-FI" sz="3200" dirty="0"/>
              <a:t>Nyhetsbrev</a:t>
            </a:r>
          </a:p>
        </p:txBody>
      </p:sp>
      <p:sp>
        <p:nvSpPr>
          <p:cNvPr id="11" name="Tekstiruutu 10"/>
          <p:cNvSpPr txBox="1"/>
          <p:nvPr/>
        </p:nvSpPr>
        <p:spPr>
          <a:xfrm>
            <a:off x="881449" y="1352967"/>
            <a:ext cx="5670353" cy="4809009"/>
          </a:xfrm>
          <a:prstGeom prst="rect">
            <a:avLst/>
          </a:prstGeom>
          <a:noFill/>
        </p:spPr>
        <p:txBody>
          <a:bodyPr wrap="square" rtlCol="0">
            <a:spAutoFit/>
          </a:bodyPr>
          <a:lstStyle/>
          <a:p>
            <a:r>
              <a:rPr lang="sv-FI" sz="2400" dirty="0"/>
              <a:t>Med hjälp av nyhetsbreven får du information om de nyaste som organisationer och föreningar har publicerat, vilka skolningar och seminarier är aktuella och vilka nya redskap det finns tillgängliga inom grupphandledning. </a:t>
            </a:r>
          </a:p>
          <a:p>
            <a:endParaRPr lang="fi-FI" sz="2400" dirty="0"/>
          </a:p>
          <a:p>
            <a:r>
              <a:rPr lang="fi-FI" sz="3200" dirty="0" err="1"/>
              <a:t>RyhmäRenki</a:t>
            </a:r>
            <a:r>
              <a:rPr lang="fi-FI" sz="3200" dirty="0"/>
              <a:t> </a:t>
            </a:r>
            <a:r>
              <a:rPr lang="fi-FI" sz="3200" dirty="0" err="1"/>
              <a:t>på</a:t>
            </a:r>
            <a:r>
              <a:rPr lang="fi-FI" sz="3200" dirty="0"/>
              <a:t> some</a:t>
            </a:r>
          </a:p>
          <a:p>
            <a:endParaRPr lang="fi-FI" sz="1050" dirty="0"/>
          </a:p>
          <a:p>
            <a:r>
              <a:rPr lang="sv-FI" sz="2400" dirty="0"/>
              <a:t>Aktuella idéer, nyheter, skolningar och evenemang inom gruppverksamhet hittar du på Facebook på </a:t>
            </a:r>
            <a:r>
              <a:rPr lang="sv-FI" sz="2400" dirty="0" err="1"/>
              <a:t>RyhmäRenki</a:t>
            </a:r>
            <a:r>
              <a:rPr lang="sv-FI" sz="2400" dirty="0"/>
              <a:t>-sidorna. </a:t>
            </a:r>
            <a:r>
              <a:rPr lang="sv-FI" sz="2400" dirty="0" err="1"/>
              <a:t>RyhmäRenki</a:t>
            </a:r>
            <a:r>
              <a:rPr lang="sv-FI" sz="2400" dirty="0"/>
              <a:t> hittar du också på </a:t>
            </a:r>
            <a:r>
              <a:rPr lang="sv-FI" sz="2400" dirty="0" err="1"/>
              <a:t>Pinterest</a:t>
            </a:r>
            <a:r>
              <a:rPr lang="sv-FI" sz="2400" dirty="0"/>
              <a:t>.</a:t>
            </a:r>
          </a:p>
        </p:txBody>
      </p:sp>
      <p:pic>
        <p:nvPicPr>
          <p:cNvPr id="6" name="Picture 8" descr="Kuvahaun tulos haulle pinterest logo"/>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97282" y="5257315"/>
            <a:ext cx="1012918" cy="10200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Kuvahaun tulos haulle facebook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32093" y="4280443"/>
            <a:ext cx="1520347" cy="860574"/>
          </a:xfrm>
          <a:prstGeom prst="rect">
            <a:avLst/>
          </a:prstGeom>
          <a:noFill/>
          <a:extLst>
            <a:ext uri="{909E8E84-426E-40DD-AFC4-6F175D3DCCD1}">
              <a14:hiddenFill xmlns:a14="http://schemas.microsoft.com/office/drawing/2010/main">
                <a:solidFill>
                  <a:srgbClr val="FFFFFF"/>
                </a:solidFill>
              </a14:hiddenFill>
            </a:ext>
          </a:extLst>
        </p:spPr>
      </p:pic>
      <p:pic>
        <p:nvPicPr>
          <p:cNvPr id="3" name="Kuva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1203" y="1436609"/>
            <a:ext cx="2239721" cy="1438321"/>
          </a:xfrm>
          <a:prstGeom prst="rect">
            <a:avLst/>
          </a:prstGeom>
        </p:spPr>
      </p:pic>
      <p:sp>
        <p:nvSpPr>
          <p:cNvPr id="2" name="Suorakulmio 1"/>
          <p:cNvSpPr/>
          <p:nvPr/>
        </p:nvSpPr>
        <p:spPr>
          <a:xfrm>
            <a:off x="6483467" y="2958572"/>
            <a:ext cx="2535191" cy="584775"/>
          </a:xfrm>
          <a:prstGeom prst="rect">
            <a:avLst/>
          </a:prstGeom>
        </p:spPr>
        <p:txBody>
          <a:bodyPr wrap="square">
            <a:spAutoFit/>
          </a:bodyPr>
          <a:lstStyle/>
          <a:p>
            <a:r>
              <a:rPr lang="fi-FI" sz="1600" dirty="0">
                <a:hlinkClick r:id="rId5"/>
              </a:rPr>
              <a:t>https://ryhmarenki.fi/ryhmatoiminnan-verkostoviesti/</a:t>
            </a:r>
            <a:endParaRPr lang="fi-FI" sz="1600" dirty="0"/>
          </a:p>
        </p:txBody>
      </p:sp>
    </p:spTree>
    <p:extLst>
      <p:ext uri="{BB962C8B-B14F-4D97-AF65-F5344CB8AC3E}">
        <p14:creationId xmlns:p14="http://schemas.microsoft.com/office/powerpoint/2010/main" val="406612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856734" y="682804"/>
            <a:ext cx="4242487" cy="584775"/>
          </a:xfrm>
          <a:prstGeom prst="rect">
            <a:avLst/>
          </a:prstGeom>
          <a:noFill/>
        </p:spPr>
        <p:txBody>
          <a:bodyPr wrap="square" rtlCol="0">
            <a:spAutoFit/>
          </a:bodyPr>
          <a:lstStyle/>
          <a:p>
            <a:r>
              <a:rPr lang="sv-FI" sz="3200" dirty="0"/>
              <a:t>Bär ditt strå till stacken!</a:t>
            </a:r>
          </a:p>
        </p:txBody>
      </p:sp>
      <p:sp>
        <p:nvSpPr>
          <p:cNvPr id="8" name="Tekstiruutu 7"/>
          <p:cNvSpPr txBox="1"/>
          <p:nvPr/>
        </p:nvSpPr>
        <p:spPr>
          <a:xfrm>
            <a:off x="856733" y="1542579"/>
            <a:ext cx="4671611" cy="4493538"/>
          </a:xfrm>
          <a:prstGeom prst="rect">
            <a:avLst/>
          </a:prstGeom>
          <a:noFill/>
        </p:spPr>
        <p:txBody>
          <a:bodyPr wrap="square" rtlCol="0">
            <a:spAutoFit/>
          </a:bodyPr>
          <a:lstStyle/>
          <a:p>
            <a:pPr marL="342900" indent="-342900">
              <a:buClr>
                <a:srgbClr val="249390"/>
              </a:buClr>
              <a:buFont typeface="Wingdings" panose="05000000000000000000" pitchFamily="2" charset="2"/>
              <a:buChar char="§"/>
            </a:pPr>
            <a:r>
              <a:rPr lang="sv-FI" sz="2200" dirty="0"/>
              <a:t>Vad fungerade, vad fungerade inte? </a:t>
            </a:r>
          </a:p>
          <a:p>
            <a:pPr marL="342900" indent="-342900">
              <a:buClr>
                <a:srgbClr val="249390"/>
              </a:buClr>
              <a:buFont typeface="Wingdings" panose="05000000000000000000" pitchFamily="2" charset="2"/>
              <a:buChar char="§"/>
            </a:pPr>
            <a:r>
              <a:rPr lang="sv-FI" sz="2200" dirty="0"/>
              <a:t>Hittade du på ett annat sätt att använda materialet?</a:t>
            </a:r>
          </a:p>
          <a:p>
            <a:pPr marL="342900" indent="-342900">
              <a:buClr>
                <a:srgbClr val="249390"/>
              </a:buClr>
              <a:buFont typeface="Wingdings" panose="05000000000000000000" pitchFamily="2" charset="2"/>
              <a:buChar char="§"/>
            </a:pPr>
            <a:r>
              <a:rPr lang="sv-FI" sz="2200" dirty="0"/>
              <a:t>Föddes det nya idéer? </a:t>
            </a:r>
          </a:p>
          <a:p>
            <a:pPr marL="342900" indent="-342900">
              <a:buClr>
                <a:srgbClr val="249390"/>
              </a:buClr>
              <a:buFont typeface="Wingdings" panose="05000000000000000000" pitchFamily="2" charset="2"/>
              <a:buChar char="§"/>
            </a:pPr>
            <a:r>
              <a:rPr lang="sv-FI" sz="2200" dirty="0"/>
              <a:t>Vill du översätta något till svenska?</a:t>
            </a:r>
          </a:p>
          <a:p>
            <a:endParaRPr lang="sv-FI" sz="1600" dirty="0"/>
          </a:p>
          <a:p>
            <a:r>
              <a:rPr lang="sv-FI" sz="2200" dirty="0"/>
              <a:t>Skicka gruppens hälsningar och handledarnas önskemål samt alla utvecklingsförslag till </a:t>
            </a:r>
            <a:r>
              <a:rPr lang="sv-FI" sz="2200" dirty="0" err="1"/>
              <a:t>emäntä</a:t>
            </a:r>
            <a:r>
              <a:rPr lang="sv-FI" sz="2200" dirty="0"/>
              <a:t> (husmor). </a:t>
            </a:r>
          </a:p>
          <a:p>
            <a:endParaRPr lang="fi-FI" sz="1600" dirty="0">
              <a:hlinkClick r:id="rId2"/>
            </a:endParaRPr>
          </a:p>
          <a:p>
            <a:r>
              <a:rPr lang="fi-FI" dirty="0">
                <a:hlinkClick r:id="rId2"/>
              </a:rPr>
              <a:t>https://ryhmarenki.fi/emanta/</a:t>
            </a:r>
            <a:endParaRPr lang="fi-FI" dirty="0"/>
          </a:p>
          <a:p>
            <a:endParaRPr lang="fi-FI" sz="1600" dirty="0"/>
          </a:p>
          <a:p>
            <a:r>
              <a:rPr lang="sv-FI" sz="2200" b="1" dirty="0"/>
              <a:t>Ett stort tack till alla som redan </a:t>
            </a:r>
            <a:r>
              <a:rPr lang="sv-FI" sz="2200" b="1" dirty="0" smtClean="0"/>
              <a:t/>
            </a:r>
            <a:br>
              <a:rPr lang="sv-FI" sz="2200" b="1" dirty="0" smtClean="0"/>
            </a:br>
            <a:r>
              <a:rPr lang="sv-FI" sz="2200" b="1" dirty="0" smtClean="0"/>
              <a:t>deltar </a:t>
            </a:r>
            <a:r>
              <a:rPr lang="sv-FI" sz="2200" b="1" dirty="0"/>
              <a:t>i talkot! </a:t>
            </a:r>
          </a:p>
        </p:txBody>
      </p:sp>
      <p:pic>
        <p:nvPicPr>
          <p:cNvPr id="4" name="Kuva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9005" y="2347067"/>
            <a:ext cx="2880000" cy="2160851"/>
          </a:xfrm>
          <a:prstGeom prst="rect">
            <a:avLst/>
          </a:prstGeom>
        </p:spPr>
      </p:pic>
      <p:pic>
        <p:nvPicPr>
          <p:cNvPr id="5" name="Kuva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005" y="-3016"/>
            <a:ext cx="2880000" cy="2160852"/>
          </a:xfrm>
          <a:prstGeom prst="rect">
            <a:avLst/>
          </a:prstGeom>
        </p:spPr>
      </p:pic>
      <p:pic>
        <p:nvPicPr>
          <p:cNvPr id="6" name="Kuva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005" y="4697149"/>
            <a:ext cx="2880000" cy="2160000"/>
          </a:xfrm>
          <a:prstGeom prst="rect">
            <a:avLst/>
          </a:prstGeom>
        </p:spPr>
      </p:pic>
    </p:spTree>
    <p:extLst>
      <p:ext uri="{BB962C8B-B14F-4D97-AF65-F5344CB8AC3E}">
        <p14:creationId xmlns:p14="http://schemas.microsoft.com/office/powerpoint/2010/main" val="1084323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RyhmäRenki</a:t>
            </a:r>
          </a:p>
        </p:txBody>
      </p:sp>
      <p:sp>
        <p:nvSpPr>
          <p:cNvPr id="3" name="Alaotsikko 2"/>
          <p:cNvSpPr>
            <a:spLocks noGrp="1"/>
          </p:cNvSpPr>
          <p:nvPr>
            <p:ph type="subTitle" idx="1"/>
          </p:nvPr>
        </p:nvSpPr>
        <p:spPr/>
        <p:txBody>
          <a:bodyPr/>
          <a:lstStyle/>
          <a:p>
            <a:endParaRPr lang="fi-FI"/>
          </a:p>
        </p:txBody>
      </p:sp>
      <p:pic>
        <p:nvPicPr>
          <p:cNvPr id="4" name="Kuva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9054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510745" y="403149"/>
            <a:ext cx="4242487" cy="584775"/>
          </a:xfrm>
          <a:prstGeom prst="rect">
            <a:avLst/>
          </a:prstGeom>
          <a:noFill/>
        </p:spPr>
        <p:txBody>
          <a:bodyPr wrap="square" rtlCol="0">
            <a:spAutoFit/>
          </a:bodyPr>
          <a:lstStyle/>
          <a:p>
            <a:r>
              <a:rPr lang="fi-FI" sz="3200" dirty="0"/>
              <a:t>RyhmäRenki.fi</a:t>
            </a:r>
          </a:p>
        </p:txBody>
      </p:sp>
      <p:sp>
        <p:nvSpPr>
          <p:cNvPr id="5" name="Tekstiruutu 4"/>
          <p:cNvSpPr txBox="1"/>
          <p:nvPr/>
        </p:nvSpPr>
        <p:spPr>
          <a:xfrm>
            <a:off x="527221" y="1273844"/>
            <a:ext cx="4761472" cy="5109091"/>
          </a:xfrm>
          <a:prstGeom prst="rect">
            <a:avLst/>
          </a:prstGeom>
          <a:noFill/>
        </p:spPr>
        <p:txBody>
          <a:bodyPr wrap="square" rtlCol="0">
            <a:spAutoFit/>
          </a:bodyPr>
          <a:lstStyle/>
          <a:p>
            <a:pPr marL="342900" indent="-342900">
              <a:spcAft>
                <a:spcPts val="1200"/>
              </a:spcAft>
              <a:buClr>
                <a:srgbClr val="2BAEAB"/>
              </a:buClr>
              <a:buFont typeface="Wingdings" panose="05000000000000000000" pitchFamily="2" charset="2"/>
              <a:buChar char="§"/>
            </a:pPr>
            <a:r>
              <a:rPr lang="sv-FI" sz="2200" dirty="0"/>
              <a:t>På plattformen finns material för gruppverksamhet och för aktivitet </a:t>
            </a:r>
            <a:r>
              <a:rPr lang="sv-FI" sz="2200" dirty="0" smtClean="0"/>
              <a:t/>
            </a:r>
            <a:br>
              <a:rPr lang="sv-FI" sz="2200" dirty="0" smtClean="0"/>
            </a:br>
            <a:r>
              <a:rPr lang="sv-FI" sz="2200" dirty="0" smtClean="0"/>
              <a:t>på </a:t>
            </a:r>
            <a:r>
              <a:rPr lang="sv-FI" sz="2200" dirty="0"/>
              <a:t>tumanhand. </a:t>
            </a:r>
          </a:p>
          <a:p>
            <a:pPr marL="342900" indent="-342900">
              <a:spcAft>
                <a:spcPts val="1200"/>
              </a:spcAft>
              <a:buClr>
                <a:srgbClr val="2BAEAB"/>
              </a:buClr>
              <a:buFont typeface="Wingdings" panose="05000000000000000000" pitchFamily="2" charset="2"/>
              <a:buChar char="§"/>
            </a:pPr>
            <a:r>
              <a:rPr lang="sv-FI" sz="2200" dirty="0"/>
              <a:t>En del av materialet passar för skolor, skolning och arbetshandledning. </a:t>
            </a:r>
          </a:p>
          <a:p>
            <a:pPr marL="342900" indent="-342900">
              <a:spcAft>
                <a:spcPts val="1200"/>
              </a:spcAft>
              <a:buClr>
                <a:srgbClr val="2BAEAB"/>
              </a:buClr>
              <a:buFont typeface="Wingdings" panose="05000000000000000000" pitchFamily="2" charset="2"/>
              <a:buChar char="§"/>
            </a:pPr>
            <a:r>
              <a:rPr lang="sv-FI" sz="2200" dirty="0"/>
              <a:t>En del av materialet måste printas </a:t>
            </a:r>
            <a:r>
              <a:rPr lang="sv-FI" sz="2200" dirty="0" smtClean="0"/>
              <a:t/>
            </a:r>
            <a:br>
              <a:rPr lang="sv-FI" sz="2200" dirty="0" smtClean="0"/>
            </a:br>
            <a:r>
              <a:rPr lang="sv-FI" sz="2200" dirty="0" smtClean="0"/>
              <a:t>ut </a:t>
            </a:r>
            <a:r>
              <a:rPr lang="sv-FI" sz="2200" dirty="0"/>
              <a:t>eller framkallas som bilder, </a:t>
            </a:r>
            <a:br>
              <a:rPr lang="sv-FI" sz="2200" dirty="0"/>
            </a:br>
            <a:r>
              <a:rPr lang="sv-FI" sz="2200" dirty="0"/>
              <a:t>en del går att visas på vit duk </a:t>
            </a:r>
            <a:br>
              <a:rPr lang="sv-FI" sz="2200" dirty="0"/>
            </a:br>
            <a:r>
              <a:rPr lang="sv-FI" sz="2200" dirty="0"/>
              <a:t>eller på skärm. </a:t>
            </a:r>
          </a:p>
          <a:p>
            <a:pPr marL="342900" indent="-342900">
              <a:spcAft>
                <a:spcPts val="1200"/>
              </a:spcAft>
              <a:buClr>
                <a:srgbClr val="2BAEAB"/>
              </a:buClr>
              <a:buFont typeface="Wingdings" panose="05000000000000000000" pitchFamily="2" charset="2"/>
              <a:buChar char="§"/>
            </a:pPr>
            <a:r>
              <a:rPr lang="sv-FI" sz="2200" dirty="0"/>
              <a:t>Materialet är gratis.</a:t>
            </a:r>
          </a:p>
          <a:p>
            <a:pPr marL="342900" indent="-342900">
              <a:spcAft>
                <a:spcPts val="1200"/>
              </a:spcAft>
              <a:buClr>
                <a:srgbClr val="2BAEAB"/>
              </a:buClr>
              <a:buFont typeface="Wingdings" panose="05000000000000000000" pitchFamily="2" charset="2"/>
              <a:buChar char="§"/>
            </a:pPr>
            <a:r>
              <a:rPr lang="sv-FI" sz="2200" dirty="0" err="1"/>
              <a:t>RyhmäRenkis</a:t>
            </a:r>
            <a:r>
              <a:rPr lang="sv-FI" sz="2200" dirty="0"/>
              <a:t> husmor har förbundit sig att göra största delen av materialet som frivilligarbete.</a:t>
            </a:r>
            <a:endParaRPr lang="sv-FI" sz="2000" dirty="0"/>
          </a:p>
        </p:txBody>
      </p:sp>
      <p:pic>
        <p:nvPicPr>
          <p:cNvPr id="9" name="Kuva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19008" y="4697149"/>
            <a:ext cx="2880000" cy="2160851"/>
          </a:xfrm>
          <a:prstGeom prst="rect">
            <a:avLst/>
          </a:prstGeom>
        </p:spPr>
      </p:pic>
      <p:pic>
        <p:nvPicPr>
          <p:cNvPr id="3" name="Kuv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008" y="2348574"/>
            <a:ext cx="2880000" cy="2160852"/>
          </a:xfrm>
          <a:prstGeom prst="rect">
            <a:avLst/>
          </a:prstGeom>
        </p:spPr>
      </p:pic>
      <p:pic>
        <p:nvPicPr>
          <p:cNvPr id="6" name="Kuv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008" y="0"/>
            <a:ext cx="2880000" cy="2160852"/>
          </a:xfrm>
          <a:prstGeom prst="rect">
            <a:avLst/>
          </a:prstGeom>
        </p:spPr>
      </p:pic>
    </p:spTree>
    <p:extLst>
      <p:ext uri="{BB962C8B-B14F-4D97-AF65-F5344CB8AC3E}">
        <p14:creationId xmlns:p14="http://schemas.microsoft.com/office/powerpoint/2010/main" val="1432725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15954" y="2349000"/>
            <a:ext cx="2880000" cy="2160000"/>
          </a:xfrm>
          <a:prstGeom prst="rect">
            <a:avLst/>
          </a:prstGeom>
        </p:spPr>
      </p:pic>
      <p:sp>
        <p:nvSpPr>
          <p:cNvPr id="8" name="Tekstiruutu 7"/>
          <p:cNvSpPr txBox="1"/>
          <p:nvPr/>
        </p:nvSpPr>
        <p:spPr>
          <a:xfrm>
            <a:off x="881447" y="852826"/>
            <a:ext cx="4755955" cy="584775"/>
          </a:xfrm>
          <a:prstGeom prst="rect">
            <a:avLst/>
          </a:prstGeom>
          <a:noFill/>
        </p:spPr>
        <p:txBody>
          <a:bodyPr wrap="square" rtlCol="0">
            <a:spAutoFit/>
          </a:bodyPr>
          <a:lstStyle/>
          <a:p>
            <a:r>
              <a:rPr lang="sv-FI" sz="3200" dirty="0"/>
              <a:t>Frågesport och tankenötter</a:t>
            </a:r>
          </a:p>
        </p:txBody>
      </p:sp>
      <p:sp>
        <p:nvSpPr>
          <p:cNvPr id="10" name="Tekstiruutu 9"/>
          <p:cNvSpPr txBox="1"/>
          <p:nvPr/>
        </p:nvSpPr>
        <p:spPr>
          <a:xfrm>
            <a:off x="881446" y="1854363"/>
            <a:ext cx="4242487" cy="4031873"/>
          </a:xfrm>
          <a:prstGeom prst="rect">
            <a:avLst/>
          </a:prstGeom>
          <a:noFill/>
        </p:spPr>
        <p:txBody>
          <a:bodyPr wrap="square" rtlCol="0">
            <a:spAutoFit/>
          </a:bodyPr>
          <a:lstStyle/>
          <a:p>
            <a:r>
              <a:rPr lang="sv-FI" sz="2400" dirty="0"/>
              <a:t>Att träna hjärnan är lika viktigt som att träna musklerna. Hjärnan slits inte av användning och behöver utmaningar.</a:t>
            </a:r>
          </a:p>
          <a:p>
            <a:endParaRPr lang="sv-FI" sz="1600" dirty="0"/>
          </a:p>
          <a:p>
            <a:r>
              <a:rPr lang="sv-FI" sz="2400" dirty="0"/>
              <a:t>I grupp är frågesport och problemlösning rolig </a:t>
            </a:r>
            <a:r>
              <a:rPr lang="sv-FI" sz="2400" dirty="0" smtClean="0"/>
              <a:t>hjärn-gymnastik</a:t>
            </a:r>
            <a:r>
              <a:rPr lang="sv-FI" sz="2400" dirty="0"/>
              <a:t>, då det är lagom utmanande och utan tävling. </a:t>
            </a:r>
            <a:r>
              <a:rPr lang="sv-FI" sz="2400" dirty="0" smtClean="0"/>
              <a:t/>
            </a:r>
            <a:br>
              <a:rPr lang="sv-FI" sz="2400" dirty="0" smtClean="0"/>
            </a:br>
            <a:r>
              <a:rPr lang="sv-FI" sz="2400" dirty="0" smtClean="0"/>
              <a:t>I </a:t>
            </a:r>
            <a:r>
              <a:rPr lang="sv-FI" sz="2400" dirty="0"/>
              <a:t>flera av uppgifterna hittar du olika nivåer och hjälp.</a:t>
            </a:r>
            <a:endParaRPr lang="sv-FI" sz="1600" dirty="0"/>
          </a:p>
        </p:txBody>
      </p:sp>
      <p:pic>
        <p:nvPicPr>
          <p:cNvPr id="2" name="Kuv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954" y="0"/>
            <a:ext cx="2880000" cy="2160852"/>
          </a:xfrm>
          <a:prstGeom prst="rect">
            <a:avLst/>
          </a:prstGeom>
        </p:spPr>
      </p:pic>
      <p:pic>
        <p:nvPicPr>
          <p:cNvPr id="3" name="Kuva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5954" y="4697148"/>
            <a:ext cx="2880000" cy="2160852"/>
          </a:xfrm>
          <a:prstGeom prst="rect">
            <a:avLst/>
          </a:prstGeom>
        </p:spPr>
      </p:pic>
    </p:spTree>
    <p:extLst>
      <p:ext uri="{BB962C8B-B14F-4D97-AF65-F5344CB8AC3E}">
        <p14:creationId xmlns:p14="http://schemas.microsoft.com/office/powerpoint/2010/main" val="3351952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019005" y="4698000"/>
            <a:ext cx="2880000" cy="2160000"/>
          </a:xfrm>
        </p:spPr>
      </p:pic>
      <p:pic>
        <p:nvPicPr>
          <p:cNvPr id="6" name="Kuva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9005" y="2349000"/>
            <a:ext cx="2880000" cy="2160000"/>
          </a:xfrm>
          <a:prstGeom prst="rect">
            <a:avLst/>
          </a:prstGeom>
        </p:spPr>
      </p:pic>
      <p:sp>
        <p:nvSpPr>
          <p:cNvPr id="5" name="Tekstiruutu 4"/>
          <p:cNvSpPr txBox="1"/>
          <p:nvPr/>
        </p:nvSpPr>
        <p:spPr>
          <a:xfrm>
            <a:off x="856735" y="852062"/>
            <a:ext cx="4242487" cy="584775"/>
          </a:xfrm>
          <a:prstGeom prst="rect">
            <a:avLst/>
          </a:prstGeom>
          <a:noFill/>
        </p:spPr>
        <p:txBody>
          <a:bodyPr wrap="square" rtlCol="0">
            <a:spAutoFit/>
          </a:bodyPr>
          <a:lstStyle/>
          <a:p>
            <a:r>
              <a:rPr lang="sv-FI" sz="3200" dirty="0"/>
              <a:t>Nytt till Årsklockan</a:t>
            </a:r>
          </a:p>
        </p:txBody>
      </p:sp>
      <p:sp>
        <p:nvSpPr>
          <p:cNvPr id="8" name="Tekstiruutu 7"/>
          <p:cNvSpPr txBox="1"/>
          <p:nvPr/>
        </p:nvSpPr>
        <p:spPr>
          <a:xfrm>
            <a:off x="873211" y="1850499"/>
            <a:ext cx="3777048" cy="4185761"/>
          </a:xfrm>
          <a:prstGeom prst="rect">
            <a:avLst/>
          </a:prstGeom>
          <a:noFill/>
        </p:spPr>
        <p:txBody>
          <a:bodyPr wrap="square" rtlCol="0">
            <a:spAutoFit/>
          </a:bodyPr>
          <a:lstStyle/>
          <a:p>
            <a:r>
              <a:rPr lang="sv-FI" sz="2400" dirty="0"/>
              <a:t>Årstiderna och högtiderna kan utmana handledarens fantasi, då deltagarna önskar något nytt.</a:t>
            </a:r>
          </a:p>
          <a:p>
            <a:endParaRPr lang="sv-FI" sz="2400" dirty="0"/>
          </a:p>
          <a:p>
            <a:r>
              <a:rPr lang="sv-FI" sz="2400" dirty="0"/>
              <a:t>Hämta från </a:t>
            </a:r>
            <a:r>
              <a:rPr lang="sv-FI" sz="2400" dirty="0" smtClean="0"/>
              <a:t>AITTA något </a:t>
            </a:r>
            <a:r>
              <a:rPr lang="sv-FI" sz="2400" dirty="0"/>
              <a:t>aktuellt och pröva, vad du kan hitta för ämnen under vår, sommar, höst och vinter. </a:t>
            </a:r>
          </a:p>
          <a:p>
            <a:endParaRPr lang="sv-FI" sz="1600" dirty="0"/>
          </a:p>
          <a:p>
            <a:endParaRPr lang="fi-FI" sz="1600" dirty="0"/>
          </a:p>
          <a:p>
            <a:r>
              <a:rPr lang="fi-FI" dirty="0">
                <a:hlinkClick r:id="rId4"/>
              </a:rPr>
              <a:t>https://ryhmarenki.fi/aitta/</a:t>
            </a:r>
            <a:endParaRPr lang="fi-FI" dirty="0"/>
          </a:p>
        </p:txBody>
      </p:sp>
      <p:pic>
        <p:nvPicPr>
          <p:cNvPr id="9" name="Kuva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005" y="-852"/>
            <a:ext cx="2880000" cy="2160852"/>
          </a:xfrm>
          <a:prstGeom prst="rect">
            <a:avLst/>
          </a:prstGeom>
        </p:spPr>
      </p:pic>
    </p:spTree>
    <p:extLst>
      <p:ext uri="{BB962C8B-B14F-4D97-AF65-F5344CB8AC3E}">
        <p14:creationId xmlns:p14="http://schemas.microsoft.com/office/powerpoint/2010/main" val="302008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10767" y="0"/>
            <a:ext cx="2880000" cy="2160851"/>
          </a:xfrm>
          <a:prstGeom prst="rect">
            <a:avLst/>
          </a:prstGeom>
        </p:spPr>
      </p:pic>
      <p:pic>
        <p:nvPicPr>
          <p:cNvPr id="7" name="Kuva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0767" y="4697149"/>
            <a:ext cx="2880000" cy="2160851"/>
          </a:xfrm>
          <a:prstGeom prst="rect">
            <a:avLst/>
          </a:prstGeom>
        </p:spPr>
      </p:pic>
      <p:sp>
        <p:nvSpPr>
          <p:cNvPr id="2" name="Tekstiruutu 1"/>
          <p:cNvSpPr txBox="1"/>
          <p:nvPr/>
        </p:nvSpPr>
        <p:spPr>
          <a:xfrm>
            <a:off x="848496" y="848000"/>
            <a:ext cx="4242487" cy="584775"/>
          </a:xfrm>
          <a:prstGeom prst="rect">
            <a:avLst/>
          </a:prstGeom>
          <a:noFill/>
        </p:spPr>
        <p:txBody>
          <a:bodyPr wrap="square" rtlCol="0">
            <a:spAutoFit/>
          </a:bodyPr>
          <a:lstStyle/>
          <a:p>
            <a:r>
              <a:rPr lang="sv-FI" sz="3200" dirty="0"/>
              <a:t>De levda livet förenar</a:t>
            </a:r>
          </a:p>
        </p:txBody>
      </p:sp>
      <p:sp>
        <p:nvSpPr>
          <p:cNvPr id="8" name="Tekstiruutu 7"/>
          <p:cNvSpPr txBox="1"/>
          <p:nvPr/>
        </p:nvSpPr>
        <p:spPr>
          <a:xfrm>
            <a:off x="856731" y="1850499"/>
            <a:ext cx="3777048" cy="4247317"/>
          </a:xfrm>
          <a:prstGeom prst="rect">
            <a:avLst/>
          </a:prstGeom>
          <a:noFill/>
        </p:spPr>
        <p:txBody>
          <a:bodyPr wrap="square" rtlCol="0">
            <a:spAutoFit/>
          </a:bodyPr>
          <a:lstStyle/>
          <a:p>
            <a:r>
              <a:rPr lang="sv-FI" sz="2400" dirty="0"/>
              <a:t>Bildserierna, spelen och tydliga texterna hämtar minnen och livserfaren-heter till ytan och öppnar </a:t>
            </a:r>
            <a:r>
              <a:rPr lang="sv-FI" sz="2400" dirty="0" smtClean="0"/>
              <a:t/>
            </a:r>
            <a:br>
              <a:rPr lang="sv-FI" sz="2400" dirty="0" smtClean="0"/>
            </a:br>
            <a:r>
              <a:rPr lang="sv-FI" sz="2400" dirty="0" smtClean="0"/>
              <a:t>för </a:t>
            </a:r>
            <a:r>
              <a:rPr lang="sv-FI" sz="2400" dirty="0"/>
              <a:t>diskussioner</a:t>
            </a:r>
            <a:r>
              <a:rPr lang="sv-FI" sz="2400" dirty="0" smtClean="0"/>
              <a:t>. På </a:t>
            </a:r>
            <a:r>
              <a:rPr lang="sv-FI" sz="2400" dirty="0"/>
              <a:t>samma gång kan gruppen </a:t>
            </a:r>
            <a:r>
              <a:rPr lang="sv-FI" sz="2400" dirty="0" smtClean="0"/>
              <a:t>allmän-bilda </a:t>
            </a:r>
            <a:r>
              <a:rPr lang="sv-FI" sz="2400" dirty="0"/>
              <a:t>handledaren.</a:t>
            </a:r>
          </a:p>
          <a:p>
            <a:endParaRPr lang="fi-FI" sz="1600" dirty="0"/>
          </a:p>
          <a:p>
            <a:endParaRPr lang="fi-FI" sz="1600" dirty="0"/>
          </a:p>
          <a:p>
            <a:r>
              <a:rPr lang="fi-FI" dirty="0">
                <a:hlinkClick r:id="rId4"/>
              </a:rPr>
              <a:t>https://ryhmarenki.fi/tag/muistelu/</a:t>
            </a:r>
            <a:endParaRPr lang="fi-FI" dirty="0"/>
          </a:p>
          <a:p>
            <a:endParaRPr lang="fi-FI" sz="1600" dirty="0">
              <a:hlinkClick r:id="rId5"/>
            </a:endParaRPr>
          </a:p>
          <a:p>
            <a:r>
              <a:rPr lang="fi-FI" dirty="0">
                <a:hlinkClick r:id="rId5"/>
              </a:rPr>
              <a:t>https://ryhmarenki.fi/category/kiinnostava-aihepiiri/elamankokemukset/</a:t>
            </a:r>
            <a:endParaRPr lang="fi-FI" dirty="0"/>
          </a:p>
        </p:txBody>
      </p:sp>
      <p:pic>
        <p:nvPicPr>
          <p:cNvPr id="3" name="Kuva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0767" y="2348574"/>
            <a:ext cx="2880000" cy="2160852"/>
          </a:xfrm>
          <a:prstGeom prst="rect">
            <a:avLst/>
          </a:prstGeom>
        </p:spPr>
      </p:pic>
    </p:spTree>
    <p:extLst>
      <p:ext uri="{BB962C8B-B14F-4D97-AF65-F5344CB8AC3E}">
        <p14:creationId xmlns:p14="http://schemas.microsoft.com/office/powerpoint/2010/main" val="144599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10768" y="4697149"/>
            <a:ext cx="2880000" cy="2160851"/>
          </a:xfrm>
          <a:prstGeom prst="rect">
            <a:avLst/>
          </a:prstGeom>
        </p:spPr>
      </p:pic>
      <p:pic>
        <p:nvPicPr>
          <p:cNvPr id="6" name="Kuva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0768" y="2349000"/>
            <a:ext cx="2880000" cy="2160000"/>
          </a:xfrm>
          <a:prstGeom prst="rect">
            <a:avLst/>
          </a:prstGeom>
        </p:spPr>
      </p:pic>
      <p:sp>
        <p:nvSpPr>
          <p:cNvPr id="8" name="Tekstiruutu 7"/>
          <p:cNvSpPr txBox="1"/>
          <p:nvPr/>
        </p:nvSpPr>
        <p:spPr>
          <a:xfrm>
            <a:off x="848496" y="848000"/>
            <a:ext cx="4242487" cy="584775"/>
          </a:xfrm>
          <a:prstGeom prst="rect">
            <a:avLst/>
          </a:prstGeom>
          <a:noFill/>
        </p:spPr>
        <p:txBody>
          <a:bodyPr wrap="square" rtlCol="0">
            <a:spAutoFit/>
          </a:bodyPr>
          <a:lstStyle/>
          <a:p>
            <a:r>
              <a:rPr lang="sv-FI" sz="3200" dirty="0"/>
              <a:t>Under ytan</a:t>
            </a:r>
          </a:p>
        </p:txBody>
      </p:sp>
      <p:sp>
        <p:nvSpPr>
          <p:cNvPr id="9" name="Tekstiruutu 8"/>
          <p:cNvSpPr txBox="1"/>
          <p:nvPr/>
        </p:nvSpPr>
        <p:spPr>
          <a:xfrm>
            <a:off x="856733" y="1866975"/>
            <a:ext cx="4357818" cy="4555093"/>
          </a:xfrm>
          <a:prstGeom prst="rect">
            <a:avLst/>
          </a:prstGeom>
          <a:noFill/>
        </p:spPr>
        <p:txBody>
          <a:bodyPr wrap="square" rtlCol="0">
            <a:spAutoFit/>
          </a:bodyPr>
          <a:lstStyle/>
          <a:p>
            <a:r>
              <a:rPr lang="sv-FI" sz="2200" dirty="0"/>
              <a:t>Med hjälp av olika hjälpmedel kan diskussionerna styras på nya spår eller fördjupa dem. </a:t>
            </a:r>
          </a:p>
          <a:p>
            <a:endParaRPr lang="sv-FI" sz="1000" dirty="0"/>
          </a:p>
          <a:p>
            <a:r>
              <a:rPr lang="sv-FI" sz="2200" dirty="0"/>
              <a:t>Att grubbla tillsammans vidgar vyer och att lära sig nya kunskaper lönar sig alltid. </a:t>
            </a:r>
            <a:endParaRPr lang="sv-FI" sz="1600" dirty="0"/>
          </a:p>
          <a:p>
            <a:endParaRPr lang="sv-FI" sz="1050" dirty="0"/>
          </a:p>
          <a:p>
            <a:r>
              <a:rPr lang="sv-FI" sz="2200" dirty="0"/>
              <a:t>Djupet på diskussionerna kan överraska både gruppen och handledaren.</a:t>
            </a:r>
          </a:p>
          <a:p>
            <a:endParaRPr lang="fi-FI" sz="1400" dirty="0"/>
          </a:p>
          <a:p>
            <a:r>
              <a:rPr lang="fi-FI" dirty="0">
                <a:hlinkClick r:id="rId4"/>
              </a:rPr>
              <a:t>https://ryhmarenki.fi/tag/itsetuntemus/</a:t>
            </a:r>
            <a:endParaRPr lang="fi-FI" dirty="0"/>
          </a:p>
          <a:p>
            <a:endParaRPr lang="fi-FI" sz="1600" dirty="0"/>
          </a:p>
          <a:p>
            <a:r>
              <a:rPr lang="fi-FI" dirty="0">
                <a:hlinkClick r:id="rId5"/>
              </a:rPr>
              <a:t>https://ryhmarenki.fi/tag/yhteishenki/</a:t>
            </a:r>
            <a:endParaRPr lang="fi-FI" dirty="0"/>
          </a:p>
        </p:txBody>
      </p:sp>
      <p:pic>
        <p:nvPicPr>
          <p:cNvPr id="3" name="Kuva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0768" y="-1"/>
            <a:ext cx="2880000" cy="2160852"/>
          </a:xfrm>
          <a:prstGeom prst="rect">
            <a:avLst/>
          </a:prstGeom>
        </p:spPr>
      </p:pic>
    </p:spTree>
    <p:extLst>
      <p:ext uri="{BB962C8B-B14F-4D97-AF65-F5344CB8AC3E}">
        <p14:creationId xmlns:p14="http://schemas.microsoft.com/office/powerpoint/2010/main" val="2964317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873210" y="852062"/>
            <a:ext cx="4242487" cy="584775"/>
          </a:xfrm>
          <a:prstGeom prst="rect">
            <a:avLst/>
          </a:prstGeom>
          <a:noFill/>
        </p:spPr>
        <p:txBody>
          <a:bodyPr wrap="square" rtlCol="0">
            <a:spAutoFit/>
          </a:bodyPr>
          <a:lstStyle/>
          <a:p>
            <a:r>
              <a:rPr lang="sv-FI" sz="3200" dirty="0"/>
              <a:t>Anpassa materialet!</a:t>
            </a:r>
          </a:p>
        </p:txBody>
      </p:sp>
      <p:sp>
        <p:nvSpPr>
          <p:cNvPr id="5" name="Tekstiruutu 4"/>
          <p:cNvSpPr txBox="1"/>
          <p:nvPr/>
        </p:nvSpPr>
        <p:spPr>
          <a:xfrm>
            <a:off x="873210" y="1850500"/>
            <a:ext cx="4003590" cy="4154984"/>
          </a:xfrm>
          <a:prstGeom prst="rect">
            <a:avLst/>
          </a:prstGeom>
          <a:noFill/>
        </p:spPr>
        <p:txBody>
          <a:bodyPr wrap="square" rtlCol="0">
            <a:spAutoFit/>
          </a:bodyPr>
          <a:lstStyle/>
          <a:p>
            <a:r>
              <a:rPr lang="sv-FI" sz="2400" dirty="0"/>
              <a:t>I flera av teman finns lättare och svårare alternativ at välja.  Materialet är gjort för vuxna, men mycket av materialet passar också för skolbarn. </a:t>
            </a:r>
          </a:p>
          <a:p>
            <a:endParaRPr lang="sv-FI" sz="2400" dirty="0"/>
          </a:p>
          <a:p>
            <a:r>
              <a:rPr lang="sv-FI" sz="2400" dirty="0"/>
              <a:t>Handledaren kan bäst själv avgöra och välja det som passar just den egna gruppen. Plocka det bästa och forma </a:t>
            </a:r>
            <a:r>
              <a:rPr lang="sv-FI" sz="2400" dirty="0" smtClean="0"/>
              <a:t/>
            </a:r>
            <a:br>
              <a:rPr lang="sv-FI" sz="2400" dirty="0" smtClean="0"/>
            </a:br>
            <a:r>
              <a:rPr lang="sv-FI" sz="2400" dirty="0" smtClean="0"/>
              <a:t>om </a:t>
            </a:r>
            <a:r>
              <a:rPr lang="sv-FI" sz="2400" dirty="0"/>
              <a:t>det fritt</a:t>
            </a:r>
            <a:r>
              <a:rPr lang="fi-FI" sz="2400" dirty="0"/>
              <a:t>!</a:t>
            </a:r>
            <a:endParaRPr lang="fi-FI" dirty="0"/>
          </a:p>
        </p:txBody>
      </p:sp>
      <p:pic>
        <p:nvPicPr>
          <p:cNvPr id="6" name="Kuva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19005" y="0"/>
            <a:ext cx="2880000" cy="2160851"/>
          </a:xfrm>
          <a:prstGeom prst="rect">
            <a:avLst/>
          </a:prstGeom>
        </p:spPr>
      </p:pic>
      <p:pic>
        <p:nvPicPr>
          <p:cNvPr id="3" name="Kuva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9005" y="4698000"/>
            <a:ext cx="2880000" cy="2160000"/>
          </a:xfrm>
          <a:prstGeom prst="rect">
            <a:avLst/>
          </a:prstGeom>
        </p:spPr>
      </p:pic>
      <p:pic>
        <p:nvPicPr>
          <p:cNvPr id="8" name="Kuva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005" y="2348999"/>
            <a:ext cx="2880000" cy="2160852"/>
          </a:xfrm>
          <a:prstGeom prst="rect">
            <a:avLst/>
          </a:prstGeom>
        </p:spPr>
      </p:pic>
    </p:spTree>
    <p:extLst>
      <p:ext uri="{BB962C8B-B14F-4D97-AF65-F5344CB8AC3E}">
        <p14:creationId xmlns:p14="http://schemas.microsoft.com/office/powerpoint/2010/main" val="2973477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848497" y="385173"/>
            <a:ext cx="4242487" cy="584775"/>
          </a:xfrm>
          <a:prstGeom prst="rect">
            <a:avLst/>
          </a:prstGeom>
          <a:noFill/>
        </p:spPr>
        <p:txBody>
          <a:bodyPr wrap="square" rtlCol="0">
            <a:spAutoFit/>
          </a:bodyPr>
          <a:lstStyle/>
          <a:p>
            <a:r>
              <a:rPr lang="sv-FI" sz="3200" dirty="0"/>
              <a:t>Ta allt ut ur sidorna</a:t>
            </a:r>
            <a:r>
              <a:rPr lang="fi-FI" sz="3200" dirty="0"/>
              <a:t>!</a:t>
            </a:r>
          </a:p>
        </p:txBody>
      </p:sp>
      <p:pic>
        <p:nvPicPr>
          <p:cNvPr id="2" name="Kuva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05816" y="1543929"/>
            <a:ext cx="1598141" cy="5229066"/>
          </a:xfrm>
          <a:prstGeom prst="rect">
            <a:avLst/>
          </a:prstGeom>
        </p:spPr>
      </p:pic>
      <p:pic>
        <p:nvPicPr>
          <p:cNvPr id="3" name="Kuva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49297" y="0"/>
            <a:ext cx="1894703" cy="1421027"/>
          </a:xfrm>
          <a:prstGeom prst="rect">
            <a:avLst/>
          </a:prstGeom>
        </p:spPr>
      </p:pic>
      <p:pic>
        <p:nvPicPr>
          <p:cNvPr id="6" name="Kuva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1449" y="3433536"/>
            <a:ext cx="3896269" cy="638264"/>
          </a:xfrm>
          <a:prstGeom prst="rect">
            <a:avLst/>
          </a:prstGeom>
        </p:spPr>
      </p:pic>
      <p:pic>
        <p:nvPicPr>
          <p:cNvPr id="7" name="Kuva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48497" y="1156746"/>
            <a:ext cx="4134427" cy="609685"/>
          </a:xfrm>
          <a:prstGeom prst="rect">
            <a:avLst/>
          </a:prstGeom>
        </p:spPr>
      </p:pic>
      <p:sp>
        <p:nvSpPr>
          <p:cNvPr id="11" name="Tekstiruutu 10"/>
          <p:cNvSpPr txBox="1"/>
          <p:nvPr/>
        </p:nvSpPr>
        <p:spPr>
          <a:xfrm>
            <a:off x="875211" y="1990122"/>
            <a:ext cx="5752092" cy="1107996"/>
          </a:xfrm>
          <a:prstGeom prst="rect">
            <a:avLst/>
          </a:prstGeom>
          <a:noFill/>
        </p:spPr>
        <p:txBody>
          <a:bodyPr wrap="square" rtlCol="0">
            <a:spAutoFit/>
          </a:bodyPr>
          <a:lstStyle/>
          <a:p>
            <a:r>
              <a:rPr lang="sv-FI" sz="2400" dirty="0"/>
              <a:t>På PORSTUA-sidorna dvs första sidan, </a:t>
            </a:r>
            <a:endParaRPr lang="sv-FI" sz="2400" dirty="0" smtClean="0"/>
          </a:p>
          <a:p>
            <a:r>
              <a:rPr lang="sv-FI" sz="2400" dirty="0" smtClean="0"/>
              <a:t>hittar </a:t>
            </a:r>
            <a:r>
              <a:rPr lang="sv-FI" sz="2400" dirty="0"/>
              <a:t>du </a:t>
            </a:r>
            <a:r>
              <a:rPr lang="sv-FI" sz="2400" dirty="0" smtClean="0"/>
              <a:t>sex </a:t>
            </a:r>
            <a:r>
              <a:rPr lang="sv-FI" sz="2400" dirty="0"/>
              <a:t>stycken av de nyaste materialet.</a:t>
            </a:r>
          </a:p>
          <a:p>
            <a:endParaRPr lang="fi-FI" dirty="0"/>
          </a:p>
        </p:txBody>
      </p:sp>
      <p:sp>
        <p:nvSpPr>
          <p:cNvPr id="12" name="Tekstiruutu 11"/>
          <p:cNvSpPr txBox="1"/>
          <p:nvPr/>
        </p:nvSpPr>
        <p:spPr>
          <a:xfrm>
            <a:off x="875210" y="4281523"/>
            <a:ext cx="6205097" cy="2092881"/>
          </a:xfrm>
          <a:prstGeom prst="rect">
            <a:avLst/>
          </a:prstGeom>
          <a:noFill/>
        </p:spPr>
        <p:txBody>
          <a:bodyPr wrap="square" rtlCol="0">
            <a:spAutoFit/>
          </a:bodyPr>
          <a:lstStyle/>
          <a:p>
            <a:r>
              <a:rPr lang="sv-FI" sz="2400" dirty="0"/>
              <a:t>På AITTA-sidan är de aktuella teman som överst. </a:t>
            </a:r>
          </a:p>
          <a:p>
            <a:endParaRPr lang="sv-FI" sz="1600" dirty="0"/>
          </a:p>
          <a:p>
            <a:r>
              <a:rPr lang="sv-FI" sz="2400" dirty="0"/>
              <a:t>Du kan söka andra ämnen då du klickar under olika teman. </a:t>
            </a:r>
            <a:r>
              <a:rPr lang="sv-FI" sz="2400" dirty="0" smtClean="0"/>
              <a:t>Under </a:t>
            </a:r>
            <a:r>
              <a:rPr lang="sv-FI" sz="2400" dirty="0"/>
              <a:t>UUSIMMAT hittar du alla ämnen i den ordningen som de publicerats.</a:t>
            </a:r>
          </a:p>
          <a:p>
            <a:endParaRPr lang="fi-FI" dirty="0"/>
          </a:p>
        </p:txBody>
      </p:sp>
      <p:cxnSp>
        <p:nvCxnSpPr>
          <p:cNvPr id="14" name="Suora yhdysviiva 13"/>
          <p:cNvCxnSpPr/>
          <p:nvPr/>
        </p:nvCxnSpPr>
        <p:spPr>
          <a:xfrm>
            <a:off x="988541" y="1771134"/>
            <a:ext cx="3896497" cy="0"/>
          </a:xfrm>
          <a:prstGeom prst="line">
            <a:avLst/>
          </a:prstGeom>
          <a:ln w="28575">
            <a:solidFill>
              <a:srgbClr val="2CB2AF"/>
            </a:solidFill>
          </a:ln>
        </p:spPr>
        <p:style>
          <a:lnRef idx="1">
            <a:schemeClr val="accent1"/>
          </a:lnRef>
          <a:fillRef idx="0">
            <a:schemeClr val="accent1"/>
          </a:fillRef>
          <a:effectRef idx="0">
            <a:schemeClr val="accent1"/>
          </a:effectRef>
          <a:fontRef idx="minor">
            <a:schemeClr val="tx1"/>
          </a:fontRef>
        </p:style>
      </p:cxnSp>
      <p:cxnSp>
        <p:nvCxnSpPr>
          <p:cNvPr id="15" name="Suora yhdysviiva 14"/>
          <p:cNvCxnSpPr/>
          <p:nvPr/>
        </p:nvCxnSpPr>
        <p:spPr>
          <a:xfrm>
            <a:off x="967461" y="4067681"/>
            <a:ext cx="3896497" cy="0"/>
          </a:xfrm>
          <a:prstGeom prst="line">
            <a:avLst/>
          </a:prstGeom>
          <a:ln w="28575">
            <a:solidFill>
              <a:srgbClr val="2CB2A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29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856735" y="687301"/>
            <a:ext cx="4242487" cy="584775"/>
          </a:xfrm>
          <a:prstGeom prst="rect">
            <a:avLst/>
          </a:prstGeom>
          <a:noFill/>
        </p:spPr>
        <p:txBody>
          <a:bodyPr wrap="square" rtlCol="0">
            <a:spAutoFit/>
          </a:bodyPr>
          <a:lstStyle/>
          <a:p>
            <a:r>
              <a:rPr lang="sv-FI" sz="3200" dirty="0"/>
              <a:t>Ta allt ut ur sidorna</a:t>
            </a:r>
            <a:r>
              <a:rPr lang="fi-FI" sz="3200" dirty="0"/>
              <a:t>!</a:t>
            </a:r>
          </a:p>
        </p:txBody>
      </p:sp>
      <p:sp>
        <p:nvSpPr>
          <p:cNvPr id="11" name="Tekstiruutu 10"/>
          <p:cNvSpPr txBox="1"/>
          <p:nvPr/>
        </p:nvSpPr>
        <p:spPr>
          <a:xfrm>
            <a:off x="881449" y="1525965"/>
            <a:ext cx="3723503" cy="5139869"/>
          </a:xfrm>
          <a:prstGeom prst="rect">
            <a:avLst/>
          </a:prstGeom>
          <a:noFill/>
        </p:spPr>
        <p:txBody>
          <a:bodyPr wrap="square" rtlCol="0">
            <a:spAutoFit/>
          </a:bodyPr>
          <a:lstStyle/>
          <a:p>
            <a:r>
              <a:rPr lang="sv-FI" sz="2200" dirty="0"/>
              <a:t>I samband med varje ämne finns </a:t>
            </a:r>
            <a:r>
              <a:rPr lang="sv-FI" sz="2200" dirty="0" smtClean="0"/>
              <a:t>AVAINSANAT. </a:t>
            </a:r>
            <a:r>
              <a:rPr lang="sv-FI" sz="2200" dirty="0"/>
              <a:t>Då du klickar på nyckelorden, får du fram andra ämnen kring samma nyckelord. </a:t>
            </a:r>
          </a:p>
          <a:p>
            <a:endParaRPr lang="sv-FI" sz="1600" dirty="0"/>
          </a:p>
          <a:p>
            <a:r>
              <a:rPr lang="sv-FI" sz="2200" dirty="0"/>
              <a:t>Nyckelorden är i alfabetisk ordning, vilket underlättar sökningen. Med hjälp av nyckelorden hittar du också språkalternativen, vilka är, </a:t>
            </a:r>
            <a:r>
              <a:rPr lang="sv-FI" sz="2200" dirty="0" smtClean="0"/>
              <a:t/>
            </a:r>
            <a:br>
              <a:rPr lang="sv-FI" sz="2200" dirty="0" smtClean="0"/>
            </a:br>
            <a:r>
              <a:rPr lang="sv-FI" sz="2200" b="1" u="sng" dirty="0" smtClean="0"/>
              <a:t>på </a:t>
            </a:r>
            <a:r>
              <a:rPr lang="sv-FI" sz="2200" b="1" u="sng" dirty="0"/>
              <a:t>svenska</a:t>
            </a:r>
            <a:r>
              <a:rPr lang="sv-FI" sz="2200" dirty="0"/>
              <a:t> och In English. </a:t>
            </a:r>
          </a:p>
          <a:p>
            <a:endParaRPr lang="fi-FI" sz="1600" dirty="0"/>
          </a:p>
          <a:p>
            <a:r>
              <a:rPr lang="fi-FI" dirty="0">
                <a:hlinkClick r:id="rId2"/>
              </a:rPr>
              <a:t>https://ryhmarenki.fi/avainsanat-aakkosjarjestyksessa/</a:t>
            </a:r>
            <a:endParaRPr lang="fi-FI" dirty="0"/>
          </a:p>
          <a:p>
            <a:endParaRPr lang="fi-FI" dirty="0"/>
          </a:p>
        </p:txBody>
      </p:sp>
      <p:pic>
        <p:nvPicPr>
          <p:cNvPr id="5" name="Kuva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25081" y="230143"/>
            <a:ext cx="2810267" cy="1810003"/>
          </a:xfrm>
          <a:prstGeom prst="rect">
            <a:avLst/>
          </a:prstGeom>
        </p:spPr>
      </p:pic>
      <p:pic>
        <p:nvPicPr>
          <p:cNvPr id="2" name="Kuva 1"/>
          <p:cNvPicPr>
            <a:picLocks noChangeAspect="1"/>
          </p:cNvPicPr>
          <p:nvPr/>
        </p:nvPicPr>
        <p:blipFill>
          <a:blip r:embed="rId4"/>
          <a:stretch>
            <a:fillRect/>
          </a:stretch>
        </p:blipFill>
        <p:spPr>
          <a:xfrm>
            <a:off x="5082746" y="2291047"/>
            <a:ext cx="3772930" cy="4374787"/>
          </a:xfrm>
          <a:prstGeom prst="rect">
            <a:avLst/>
          </a:prstGeom>
        </p:spPr>
      </p:pic>
    </p:spTree>
    <p:extLst>
      <p:ext uri="{BB962C8B-B14F-4D97-AF65-F5344CB8AC3E}">
        <p14:creationId xmlns:p14="http://schemas.microsoft.com/office/powerpoint/2010/main" val="740224310"/>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588</TotalTime>
  <Words>453</Words>
  <Application>Microsoft Office PowerPoint</Application>
  <PresentationFormat>Näytössä katseltava diaesitys (4:3)</PresentationFormat>
  <Paragraphs>70</Paragraphs>
  <Slides>12</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12</vt:i4>
      </vt:variant>
    </vt:vector>
  </HeadingPairs>
  <TitlesOfParts>
    <vt:vector size="17" baseType="lpstr">
      <vt:lpstr>Arial</vt:lpstr>
      <vt:lpstr>Calibri</vt:lpstr>
      <vt:lpstr>Calibri Light</vt:lpstr>
      <vt:lpstr>Wingdings</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RyhmäRenki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RyhmäRenki</dc:title>
  <dc:creator>Kirsi Alastalo</dc:creator>
  <cp:lastModifiedBy>Kirsi Alastalo</cp:lastModifiedBy>
  <cp:revision>65</cp:revision>
  <dcterms:created xsi:type="dcterms:W3CDTF">2019-06-03T07:50:17Z</dcterms:created>
  <dcterms:modified xsi:type="dcterms:W3CDTF">2020-03-07T06:43:18Z</dcterms:modified>
</cp:coreProperties>
</file>