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77" r:id="rId3"/>
    <p:sldId id="262" r:id="rId4"/>
    <p:sldId id="281" r:id="rId5"/>
    <p:sldId id="282" r:id="rId6"/>
    <p:sldId id="273" r:id="rId7"/>
    <p:sldId id="278" r:id="rId8"/>
    <p:sldId id="258" r:id="rId9"/>
    <p:sldId id="274" r:id="rId10"/>
    <p:sldId id="270" r:id="rId11"/>
    <p:sldId id="261" r:id="rId12"/>
    <p:sldId id="279" r:id="rId13"/>
    <p:sldId id="265" r:id="rId14"/>
    <p:sldId id="268" r:id="rId15"/>
    <p:sldId id="267" r:id="rId16"/>
    <p:sldId id="263" r:id="rId17"/>
    <p:sldId id="257" r:id="rId18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C5C2"/>
    <a:srgbClr val="2CB2A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4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696" y="1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B4572-9FE9-4097-A4FF-276675F06BE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36915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93C39-003E-4671-9661-7C730FFEEAC3}" type="datetimeFigureOut">
              <a:rPr lang="fi-FI" smtClean="0"/>
              <a:t>1.10.2026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B4572-9FE9-4097-A4FF-276675F06BE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42098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93C39-003E-4671-9661-7C730FFEEAC3}" type="datetimeFigureOut">
              <a:rPr lang="fi-FI" smtClean="0"/>
              <a:t>1.10.2026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B4572-9FE9-4097-A4FF-276675F06BE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96104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93C39-003E-4671-9661-7C730FFEEAC3}" type="datetimeFigureOut">
              <a:rPr lang="fi-FI" smtClean="0"/>
              <a:t>1.10.2026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B4572-9FE9-4097-A4FF-276675F06BE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66584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93C39-003E-4671-9661-7C730FFEEAC3}" type="datetimeFigureOut">
              <a:rPr lang="fi-FI" smtClean="0"/>
              <a:t>1.10.2026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B4572-9FE9-4097-A4FF-276675F06BE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45302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93C39-003E-4671-9661-7C730FFEEAC3}" type="datetimeFigureOut">
              <a:rPr lang="fi-FI" smtClean="0"/>
              <a:t>1.10.2026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B4572-9FE9-4097-A4FF-276675F06BE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68735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93C39-003E-4671-9661-7C730FFEEAC3}" type="datetimeFigureOut">
              <a:rPr lang="fi-FI" smtClean="0"/>
              <a:t>1.10.2026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B4572-9FE9-4097-A4FF-276675F06BE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61590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93C39-003E-4671-9661-7C730FFEEAC3}" type="datetimeFigureOut">
              <a:rPr lang="fi-FI" smtClean="0"/>
              <a:t>1.10.2026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B4572-9FE9-4097-A4FF-276675F06BE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4229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93C39-003E-4671-9661-7C730FFEEAC3}" type="datetimeFigureOut">
              <a:rPr lang="fi-FI" smtClean="0"/>
              <a:t>1.10.2026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B4572-9FE9-4097-A4FF-276675F06BE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15248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93C39-003E-4671-9661-7C730FFEEAC3}" type="datetimeFigureOut">
              <a:rPr lang="fi-FI" smtClean="0"/>
              <a:t>1.10.2026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B4572-9FE9-4097-A4FF-276675F06BE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23228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93C39-003E-4671-9661-7C730FFEEAC3}" type="datetimeFigureOut">
              <a:rPr lang="fi-FI" smtClean="0"/>
              <a:t>1.10.2026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B4572-9FE9-4097-A4FF-276675F06BE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66181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F93C39-003E-4671-9661-7C730FFEEAC3}" type="datetimeFigureOut">
              <a:rPr lang="fi-FI" smtClean="0"/>
              <a:t>1.10.2026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9B4572-9FE9-4097-A4FF-276675F06BE5}" type="slidenum">
              <a:rPr lang="fi-FI" smtClean="0"/>
              <a:t>‹#›</a:t>
            </a:fld>
            <a:endParaRPr lang="fi-FI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A373E2CB-E780-69D7-465A-A5A65EC755E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9486" cy="6858000"/>
          </a:xfrm>
          <a:prstGeom prst="rect">
            <a:avLst/>
          </a:prstGeom>
        </p:spPr>
      </p:pic>
      <p:sp>
        <p:nvSpPr>
          <p:cNvPr id="12" name="Suorakulmio 11">
            <a:extLst>
              <a:ext uri="{FF2B5EF4-FFF2-40B4-BE49-F238E27FC236}">
                <a16:creationId xmlns:a16="http://schemas.microsoft.com/office/drawing/2014/main" id="{8BB65FC1-96EF-30F1-7146-16B0DDAEE5E4}"/>
              </a:ext>
            </a:extLst>
          </p:cNvPr>
          <p:cNvSpPr/>
          <p:nvPr userDrawn="1"/>
        </p:nvSpPr>
        <p:spPr>
          <a:xfrm>
            <a:off x="6264000" y="0"/>
            <a:ext cx="2880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8251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hyperlink" Target="https://ryhmarenki.fi/mietelauseet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ryhmarenki.fi/nokkela-nostatus/" TargetMode="External"/><Relationship Id="rId5" Type="http://schemas.openxmlformats.org/officeDocument/2006/relationships/image" Target="../media/image4.png"/><Relationship Id="rId4" Type="http://schemas.openxmlformats.org/officeDocument/2006/relationships/hyperlink" Target="https://ryhmarenki.fi/yhdyssanavisat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8.jpg"/><Relationship Id="rId2" Type="http://schemas.openxmlformats.org/officeDocument/2006/relationships/hyperlink" Target="https://ryhmarenki.fi/elaimellista-elamaa-kuvat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ryhmarenki.fi/musiikkijuttuja/" TargetMode="External"/><Relationship Id="rId5" Type="http://schemas.openxmlformats.org/officeDocument/2006/relationships/image" Target="../media/image7.png"/><Relationship Id="rId4" Type="http://schemas.openxmlformats.org/officeDocument/2006/relationships/hyperlink" Target="https://ryhmarenki.fi/kumman-valitset/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ryhmarenki.fi/talviarvoitukset/" TargetMode="External"/><Relationship Id="rId3" Type="http://schemas.openxmlformats.org/officeDocument/2006/relationships/hyperlink" Target="https://ryhmarenki.fi/tag/arvoituksia/" TargetMode="External"/><Relationship Id="rId7" Type="http://schemas.openxmlformats.org/officeDocument/2006/relationships/hyperlink" Target="https://ryhmarenki.fi/sanaristikot/" TargetMode="External"/><Relationship Id="rId12" Type="http://schemas.openxmlformats.org/officeDocument/2006/relationships/image" Target="../media/image11.png"/><Relationship Id="rId2" Type="http://schemas.openxmlformats.org/officeDocument/2006/relationships/hyperlink" Target="https://ryhmarenki.fi/aivojumppaa-ja-paaasiaa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yhmarenki.fi/sanasokkelot/" TargetMode="External"/><Relationship Id="rId11" Type="http://schemas.openxmlformats.org/officeDocument/2006/relationships/hyperlink" Target="https://ryhmarenki.fi/helpot-nettipelit/" TargetMode="External"/><Relationship Id="rId5" Type="http://schemas.openxmlformats.org/officeDocument/2006/relationships/hyperlink" Target="https://ryhmarenki.fi/tag/kuvapahkinat/" TargetMode="External"/><Relationship Id="rId10" Type="http://schemas.openxmlformats.org/officeDocument/2006/relationships/image" Target="../media/image10.jpg"/><Relationship Id="rId4" Type="http://schemas.openxmlformats.org/officeDocument/2006/relationships/hyperlink" Target="https://ryhmarenki.fi/yhdyssanavisat/" TargetMode="External"/><Relationship Id="rId9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ryhmarenki.fi/omaehtoinen-varautuminen/" TargetMode="External"/><Relationship Id="rId3" Type="http://schemas.openxmlformats.org/officeDocument/2006/relationships/hyperlink" Target="https://ryhmarenki.fi/ruokajuttuja/" TargetMode="External"/><Relationship Id="rId7" Type="http://schemas.openxmlformats.org/officeDocument/2006/relationships/hyperlink" Target="https://ryhmarenki.fi/tunteelliset-taidekuvat/" TargetMode="External"/><Relationship Id="rId12" Type="http://schemas.openxmlformats.org/officeDocument/2006/relationships/image" Target="../media/image14.jpg"/><Relationship Id="rId2" Type="http://schemas.openxmlformats.org/officeDocument/2006/relationships/hyperlink" Target="https://ryhmarenki.fi/tag/aivoterveys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yhmarenki.fi/tag/elaimet/" TargetMode="External"/><Relationship Id="rId11" Type="http://schemas.openxmlformats.org/officeDocument/2006/relationships/hyperlink" Target="https://ryhmarenki.fi/luontopulmat-ja-luontopolut/" TargetMode="External"/><Relationship Id="rId5" Type="http://schemas.openxmlformats.org/officeDocument/2006/relationships/hyperlink" Target="https://ryhmarenki.fi/tag/kasvit/" TargetMode="External"/><Relationship Id="rId10" Type="http://schemas.openxmlformats.org/officeDocument/2006/relationships/image" Target="../media/image13.png"/><Relationship Id="rId4" Type="http://schemas.openxmlformats.org/officeDocument/2006/relationships/hyperlink" Target="https://ryhmarenki.fi/luontojuttuja/" TargetMode="External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ryhmarenki.fi/mielenliikennemerkit/" TargetMode="External"/><Relationship Id="rId7" Type="http://schemas.openxmlformats.org/officeDocument/2006/relationships/image" Target="../media/image17.jpeg"/><Relationship Id="rId2" Type="http://schemas.openxmlformats.org/officeDocument/2006/relationships/hyperlink" Target="https://ryhmarenki.fi/tehtavia-tiimityohon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yhmarenki.fi/milla-tuolilla-istut/" TargetMode="Externa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ryhmarenki.fi/suomi-lauluvisat/" TargetMode="External"/><Relationship Id="rId3" Type="http://schemas.openxmlformats.org/officeDocument/2006/relationships/hyperlink" Target="https://ryhmarenki.fi/tag/helppoja-peleja-hoivakoteihin/" TargetMode="External"/><Relationship Id="rId7" Type="http://schemas.openxmlformats.org/officeDocument/2006/relationships/image" Target="../media/image19.png"/><Relationship Id="rId2" Type="http://schemas.openxmlformats.org/officeDocument/2006/relationships/hyperlink" Target="https://ryhmarenki.fi/helppoja-tehtavia-ja-peleja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yhmarenki.fi/erilaisia-tutustumisbingoja/" TargetMode="External"/><Relationship Id="rId5" Type="http://schemas.openxmlformats.org/officeDocument/2006/relationships/image" Target="../media/image18.jpg"/><Relationship Id="rId4" Type="http://schemas.openxmlformats.org/officeDocument/2006/relationships/hyperlink" Target="https://ryhmarenki.fi/tag/afasia/" TargetMode="External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ryhmarenki.fi/lempikysymykset/" TargetMode="External"/><Relationship Id="rId3" Type="http://schemas.openxmlformats.org/officeDocument/2006/relationships/hyperlink" Target="https://ryhmarenki.fi/tag/ystavystyminen/" TargetMode="External"/><Relationship Id="rId7" Type="http://schemas.openxmlformats.org/officeDocument/2006/relationships/image" Target="../media/image22.png"/><Relationship Id="rId2" Type="http://schemas.openxmlformats.org/officeDocument/2006/relationships/hyperlink" Target="https://ryhmarenki.fi/tutustuminen-ryhmassa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yhmarenki.fi/palapelitehtavia/" TargetMode="External"/><Relationship Id="rId5" Type="http://schemas.openxmlformats.org/officeDocument/2006/relationships/image" Target="../media/image21.png"/><Relationship Id="rId4" Type="http://schemas.openxmlformats.org/officeDocument/2006/relationships/hyperlink" Target="https://ryhmarenki.fi/category/kiinnostava-tekeminen/tutustuminen/" TargetMode="External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ryhmarenki.fi/materiaalia-ryhmatoimintaan/" TargetMode="External"/><Relationship Id="rId7" Type="http://schemas.openxmlformats.org/officeDocument/2006/relationships/image" Target="../media/image26.png"/><Relationship Id="rId2" Type="http://schemas.openxmlformats.org/officeDocument/2006/relationships/hyperlink" Target="https://ryhmarenki.fi/mita-teemme-kortit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hyperlink" Target="https://ryhmarenki.fi/osallistavan-ohjaajan-opas/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ryhmarenki.fi/tunnesanat/" TargetMode="External"/><Relationship Id="rId3" Type="http://schemas.openxmlformats.org/officeDocument/2006/relationships/hyperlink" Target="https://ryhmarenki.fi/kukkajuttuja/" TargetMode="External"/><Relationship Id="rId7" Type="http://schemas.openxmlformats.org/officeDocument/2006/relationships/image" Target="../media/image28.png"/><Relationship Id="rId2" Type="http://schemas.openxmlformats.org/officeDocument/2006/relationships/hyperlink" Target="https://ryhmarenki.fi/ystavanpaiva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hyperlink" Target="https://ryhmarenki.fi/mika-fiilis/" TargetMode="External"/><Relationship Id="rId4" Type="http://schemas.openxmlformats.org/officeDocument/2006/relationships/hyperlink" Target="https://ryhmarenki.fi/tehtavia-tiimityohon/" TargetMode="External"/><Relationship Id="rId9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ryhmarenki.fi/muistoja-kansakoulusta/" TargetMode="External"/><Relationship Id="rId3" Type="http://schemas.openxmlformats.org/officeDocument/2006/relationships/image" Target="../media/image30.png"/><Relationship Id="rId7" Type="http://schemas.openxmlformats.org/officeDocument/2006/relationships/hyperlink" Target="https://ryhmarenki.fi/kahvimuseon-aarteita/" TargetMode="External"/><Relationship Id="rId2" Type="http://schemas.openxmlformats.org/officeDocument/2006/relationships/hyperlink" Target="https://ryhmarenki.fi/klassikkokarkkikortit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yhmarenki.fi/hiihto-ennen-ja-nyt/" TargetMode="External"/><Relationship Id="rId5" Type="http://schemas.openxmlformats.org/officeDocument/2006/relationships/image" Target="../media/image31.jpeg"/><Relationship Id="rId10" Type="http://schemas.openxmlformats.org/officeDocument/2006/relationships/image" Target="../media/image32.png"/><Relationship Id="rId4" Type="http://schemas.openxmlformats.org/officeDocument/2006/relationships/hyperlink" Target="https://ryhmarenki.fi/vanhoja-leluja-peleja-ja-loruja/" TargetMode="External"/><Relationship Id="rId9" Type="http://schemas.openxmlformats.org/officeDocument/2006/relationships/hyperlink" Target="https://ryhmarenki.fi/oman-elaman-jana/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ryhmarenki.fi/digitaaliset-seurapelit/" TargetMode="External"/><Relationship Id="rId3" Type="http://schemas.openxmlformats.org/officeDocument/2006/relationships/hyperlink" Target="https://ryhmarenki.fi/onnenpisaroita/" TargetMode="External"/><Relationship Id="rId7" Type="http://schemas.openxmlformats.org/officeDocument/2006/relationships/image" Target="../media/image33.jpeg"/><Relationship Id="rId2" Type="http://schemas.openxmlformats.org/officeDocument/2006/relationships/hyperlink" Target="https://ryhmarenki.fi/tag/nostatus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yhmarenki.fi/tauti-ja-hoito-kortit/" TargetMode="External"/><Relationship Id="rId11" Type="http://schemas.openxmlformats.org/officeDocument/2006/relationships/image" Target="../media/image35.png"/><Relationship Id="rId5" Type="http://schemas.openxmlformats.org/officeDocument/2006/relationships/hyperlink" Target="https://ryhmarenki.fi/nokkela-nostatus/" TargetMode="External"/><Relationship Id="rId10" Type="http://schemas.openxmlformats.org/officeDocument/2006/relationships/hyperlink" Target="https://ryhmarenki.fi/ota-koppi-ja-kerro/" TargetMode="External"/><Relationship Id="rId4" Type="http://schemas.openxmlformats.org/officeDocument/2006/relationships/hyperlink" Target="https://ryhmarenki.fi/pullonpyorityspeli/" TargetMode="External"/><Relationship Id="rId9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7.PNG"/><Relationship Id="rId7" Type="http://schemas.openxmlformats.org/officeDocument/2006/relationships/hyperlink" Target="https://ryhmarenki.fi/category/uutta-ja-ajankohtaista/uusimmat/" TargetMode="Externa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ryhmarenki.fi/aitta/" TargetMode="External"/><Relationship Id="rId5" Type="http://schemas.openxmlformats.org/officeDocument/2006/relationships/hyperlink" Target="https://ryhmarenki.fi/" TargetMode="External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hyperlink" Target="https://ryhmarenki.fi/avainsanat-aakkosjarjestyksessa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hDw6GNYDQcI" TargetMode="External"/><Relationship Id="rId2" Type="http://schemas.openxmlformats.org/officeDocument/2006/relationships/hyperlink" Target="https://ryhmarenki.fi/ryhmatoiminnan-verkostoviesti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hyperlink" Target="https://ryhmarenki.fi/emanta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>
            <a:extLst>
              <a:ext uri="{FF2B5EF4-FFF2-40B4-BE49-F238E27FC236}">
                <a16:creationId xmlns:a16="http://schemas.microsoft.com/office/drawing/2014/main" id="{AFD89B37-0245-BC49-AAA9-A339D0215FC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9" name="Kuva 8" descr="Kuva, joka sisältää kohteen teksti, kuvakaappaus, Fontti, Värikkyys&#10;&#10;Tekoälyn generoima sisältö voi olla virheellistä.">
            <a:extLst>
              <a:ext uri="{FF2B5EF4-FFF2-40B4-BE49-F238E27FC236}">
                <a16:creationId xmlns:a16="http://schemas.microsoft.com/office/drawing/2014/main" id="{119366F4-914E-25AA-5143-2E2A88EEFAB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957" y="643466"/>
            <a:ext cx="7428085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588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orakulmio 9">
            <a:extLst>
              <a:ext uri="{FF2B5EF4-FFF2-40B4-BE49-F238E27FC236}">
                <a16:creationId xmlns:a16="http://schemas.microsoft.com/office/drawing/2014/main" id="{1F924443-1283-9481-F11D-1EE2C168A96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Tekstiruutu 3"/>
          <p:cNvSpPr txBox="1"/>
          <p:nvPr/>
        </p:nvSpPr>
        <p:spPr>
          <a:xfrm>
            <a:off x="342000" y="272521"/>
            <a:ext cx="5791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600" dirty="0"/>
              <a:t>RyhmäRenki-toiminta lyhyesti</a:t>
            </a:r>
          </a:p>
        </p:txBody>
      </p:sp>
      <p:pic>
        <p:nvPicPr>
          <p:cNvPr id="3" name="Kuva 2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136" y="2345384"/>
            <a:ext cx="2878864" cy="2160000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ACDE864D-6534-6469-2BEE-535E43893DE6}"/>
              </a:ext>
            </a:extLst>
          </p:cNvPr>
          <p:cNvSpPr txBox="1"/>
          <p:nvPr/>
        </p:nvSpPr>
        <p:spPr>
          <a:xfrm>
            <a:off x="342000" y="1003758"/>
            <a:ext cx="5377948" cy="5529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000" indent="-288000">
              <a:spcAft>
                <a:spcPts val="800"/>
              </a:spcAft>
              <a:buClr>
                <a:srgbClr val="2BAEAB"/>
              </a:buClr>
              <a:buFont typeface="Wingdings" panose="05000000000000000000" pitchFamily="2" charset="2"/>
              <a:buChar char="§"/>
            </a:pPr>
            <a:r>
              <a:rPr lang="fi-FI" sz="2000" dirty="0"/>
              <a:t>Sivustollani on eritasoisia materiaaleja ryhmille, kahdenkeskisiin tuokioihin ja itsenäiseen toimintaan.</a:t>
            </a:r>
          </a:p>
          <a:p>
            <a:pPr marL="288000" indent="-288000">
              <a:spcAft>
                <a:spcPts val="800"/>
              </a:spcAft>
              <a:buClr>
                <a:srgbClr val="2BAEAB"/>
              </a:buClr>
              <a:buFont typeface="Wingdings" panose="05000000000000000000" pitchFamily="2" charset="2"/>
              <a:buChar char="§"/>
            </a:pPr>
            <a:r>
              <a:rPr lang="fi-FI" sz="2000" dirty="0"/>
              <a:t>Ensisijainen kohderyhmäni on vanhempi väki. Materiaaleja käytetään myös kouluissa, koulutuksissa ja työnohjauksessa.</a:t>
            </a:r>
          </a:p>
          <a:p>
            <a:pPr marL="288000" indent="-288000">
              <a:spcAft>
                <a:spcPts val="800"/>
              </a:spcAft>
              <a:buClr>
                <a:srgbClr val="2BAEAB"/>
              </a:buClr>
              <a:buFont typeface="Wingdings" panose="05000000000000000000" pitchFamily="2" charset="2"/>
              <a:buChar char="§"/>
            </a:pPr>
            <a:r>
              <a:rPr lang="fi-FI" sz="2000" dirty="0"/>
              <a:t>Suunnitteluni avainsanoja ovat myönteisyys, osallisuus, vertaistuki, kunnioitus, selkeys sekä arjen ja juhlan kulttuuri. </a:t>
            </a:r>
          </a:p>
          <a:p>
            <a:pPr marL="288000" indent="-288000">
              <a:spcAft>
                <a:spcPts val="800"/>
              </a:spcAft>
              <a:buClr>
                <a:srgbClr val="2BAEAB"/>
              </a:buClr>
              <a:buFont typeface="Wingdings" panose="05000000000000000000" pitchFamily="2" charset="2"/>
              <a:buChar char="§"/>
            </a:pPr>
            <a:r>
              <a:rPr lang="fi-FI" sz="2000" dirty="0"/>
              <a:t>Osa materiaaleista pitää tulostaa, osa toimii valkokankaalta tai näytöltä katsottuna. Sivustolla on myös digitaalisia pelejä.</a:t>
            </a:r>
          </a:p>
          <a:p>
            <a:pPr marL="288000" indent="-288000">
              <a:spcAft>
                <a:spcPts val="800"/>
              </a:spcAft>
              <a:buClr>
                <a:srgbClr val="2BAEAB"/>
              </a:buClr>
              <a:buFont typeface="Wingdings" panose="05000000000000000000" pitchFamily="2" charset="2"/>
              <a:buChar char="§"/>
            </a:pPr>
            <a:r>
              <a:rPr lang="fi-FI" sz="2000" dirty="0"/>
              <a:t>Materiaalit ovat maksuttomia.</a:t>
            </a:r>
          </a:p>
          <a:p>
            <a:pPr marL="288000" indent="-288000">
              <a:spcAft>
                <a:spcPts val="800"/>
              </a:spcAft>
              <a:buClr>
                <a:srgbClr val="2BAEAB"/>
              </a:buClr>
              <a:buFont typeface="Wingdings" panose="05000000000000000000" pitchFamily="2" charset="2"/>
              <a:buChar char="§"/>
            </a:pPr>
            <a:r>
              <a:rPr lang="fi-FI" sz="2000" dirty="0"/>
              <a:t>Olen Kirsi Alastalo ja häärännyt RyhmäRengin emäntänä jo 10 vuoden ajan. Teen vapaa-ehtoistyötä ja olen sitoutumaton.</a:t>
            </a:r>
          </a:p>
        </p:txBody>
      </p:sp>
      <p:pic>
        <p:nvPicPr>
          <p:cNvPr id="8" name="Kuva 7" descr="Kuva, joka sisältää kohteen teksti, kala, clipart, animaatio&#10;&#10;Kuvaus luotu automaattisesti">
            <a:hlinkClick r:id="rId4"/>
            <a:extLst>
              <a:ext uri="{FF2B5EF4-FFF2-40B4-BE49-F238E27FC236}">
                <a16:creationId xmlns:a16="http://schemas.microsoft.com/office/drawing/2014/main" id="{6202E627-5D17-6D7D-3D17-59B6714DF5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568" y="-1227"/>
            <a:ext cx="2878864" cy="2160000"/>
          </a:xfrm>
          <a:prstGeom prst="rect">
            <a:avLst/>
          </a:prstGeom>
        </p:spPr>
      </p:pic>
      <p:pic>
        <p:nvPicPr>
          <p:cNvPr id="7" name="Kuva 6" descr="Kuva, joka sisältää kohteen teksti, Fontti, kuvakaappaus, Suorakaide&#10;&#10;Tekoälyllä luotu sisältö voi olla virheellistä.">
            <a:hlinkClick r:id="rId6"/>
            <a:extLst>
              <a:ext uri="{FF2B5EF4-FFF2-40B4-BE49-F238E27FC236}">
                <a16:creationId xmlns:a16="http://schemas.microsoft.com/office/drawing/2014/main" id="{563A3D48-5342-A5F4-391F-F0C590AF4DB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136" y="4698000"/>
            <a:ext cx="2878864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201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Kuva, joka sisältää kohteen nisäkäs, teksti, koira, kuvakaappaus&#10;&#10;Tekoälyn generoima sisältö voi olla virheellistä.">
            <a:hlinkClick r:id="rId2"/>
            <a:extLst>
              <a:ext uri="{FF2B5EF4-FFF2-40B4-BE49-F238E27FC236}">
                <a16:creationId xmlns:a16="http://schemas.microsoft.com/office/drawing/2014/main" id="{180D83C7-2C8C-4203-9445-839F3DA9C5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136" y="2410021"/>
            <a:ext cx="2878864" cy="2160000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E4D7C50E-2D67-6DE0-24F8-97DA214D5A14}"/>
              </a:ext>
            </a:extLst>
          </p:cNvPr>
          <p:cNvSpPr txBox="1"/>
          <p:nvPr/>
        </p:nvSpPr>
        <p:spPr>
          <a:xfrm>
            <a:off x="868498" y="378141"/>
            <a:ext cx="52441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600" dirty="0"/>
              <a:t>Valitse ja sovella sopivaksi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337B3BDC-33AA-522F-E0A9-5D50279F9900}"/>
              </a:ext>
            </a:extLst>
          </p:cNvPr>
          <p:cNvSpPr txBox="1"/>
          <p:nvPr/>
        </p:nvSpPr>
        <p:spPr>
          <a:xfrm>
            <a:off x="868498" y="1147183"/>
            <a:ext cx="5021663" cy="5421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Clr>
                <a:srgbClr val="2CB2AF"/>
              </a:buClr>
            </a:pPr>
            <a:r>
              <a:rPr lang="fi-FI" sz="2200" dirty="0"/>
              <a:t>Eri aihepiireistä on helpompaa ja vaativampaa tekemistä. Monet tehtävät ovat saatavilla sekä tulostettavina että digitaalisesti toimivina tiedostoina. </a:t>
            </a:r>
          </a:p>
          <a:p>
            <a:pPr>
              <a:spcAft>
                <a:spcPts val="1200"/>
              </a:spcAft>
              <a:buClr>
                <a:srgbClr val="2CB2AF"/>
              </a:buClr>
            </a:pPr>
            <a:r>
              <a:rPr lang="fi-FI" sz="2200" dirty="0"/>
              <a:t>Tulostettavien korttien etuna on se, että ryhmä keskittyy enemmän toisiinsa, koska katse ei ole näytössä. Kortit antavat tilaa hiljaisille ja pohtiville, koska kaikki eivät näe korttia yhtä aikaa.</a:t>
            </a:r>
          </a:p>
          <a:p>
            <a:pPr>
              <a:spcAft>
                <a:spcPts val="1200"/>
              </a:spcAft>
              <a:buClr>
                <a:srgbClr val="2CB2AF"/>
              </a:buClr>
            </a:pPr>
            <a:r>
              <a:rPr lang="fi-FI" sz="2200" dirty="0"/>
              <a:t>Ohjaajana osaat valita, mikä toimii juuri sinun ryhmässäsi. Kysy myös toiveita ja  palautetta ryhmältäsi. </a:t>
            </a:r>
          </a:p>
          <a:p>
            <a:pPr>
              <a:spcAft>
                <a:spcPts val="1000"/>
              </a:spcAft>
            </a:pPr>
            <a:r>
              <a:rPr lang="fi-FI" sz="2200" dirty="0"/>
              <a:t>Poimi parhaat päältä ja sovella vapaasti!</a:t>
            </a:r>
          </a:p>
          <a:p>
            <a:pPr>
              <a:spcAft>
                <a:spcPts val="1000"/>
              </a:spcAft>
            </a:pPr>
            <a:r>
              <a:rPr lang="fi-FI" sz="2200" b="1" dirty="0"/>
              <a:t>Vinkki: Kuva on linkki!</a:t>
            </a:r>
          </a:p>
        </p:txBody>
      </p:sp>
      <p:pic>
        <p:nvPicPr>
          <p:cNvPr id="10" name="Kuva 9">
            <a:hlinkClick r:id="rId4"/>
            <a:extLst>
              <a:ext uri="{FF2B5EF4-FFF2-40B4-BE49-F238E27FC236}">
                <a16:creationId xmlns:a16="http://schemas.microsoft.com/office/drawing/2014/main" id="{9066ABB4-900C-CB17-6020-9B66C009B74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135" y="0"/>
            <a:ext cx="2878865" cy="2160000"/>
          </a:xfrm>
          <a:prstGeom prst="rect">
            <a:avLst/>
          </a:prstGeom>
        </p:spPr>
      </p:pic>
      <p:pic>
        <p:nvPicPr>
          <p:cNvPr id="7" name="Kuva 6" descr="Kuva, joka sisältää kohteen teksti, käsiala, muste, dokumentti&#10;&#10;Kuvaus luotu automaattisesti">
            <a:hlinkClick r:id="rId6"/>
            <a:extLst>
              <a:ext uri="{FF2B5EF4-FFF2-40B4-BE49-F238E27FC236}">
                <a16:creationId xmlns:a16="http://schemas.microsoft.com/office/drawing/2014/main" id="{4A153BA7-929C-513C-1C33-B083D777974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568" y="4691995"/>
            <a:ext cx="2880000" cy="2160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477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ruutu 3">
            <a:extLst>
              <a:ext uri="{FF2B5EF4-FFF2-40B4-BE49-F238E27FC236}">
                <a16:creationId xmlns:a16="http://schemas.microsoft.com/office/drawing/2014/main" id="{69C02CB2-2847-CD9C-CA8B-ED8D2949FC5A}"/>
              </a:ext>
            </a:extLst>
          </p:cNvPr>
          <p:cNvSpPr txBox="1"/>
          <p:nvPr/>
        </p:nvSpPr>
        <p:spPr>
          <a:xfrm>
            <a:off x="836637" y="375222"/>
            <a:ext cx="50491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600" dirty="0"/>
              <a:t>Hauskaa aivojumppaa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A8C8CE65-ACA4-EE0C-E82D-47DC53D10F1E}"/>
              </a:ext>
            </a:extLst>
          </p:cNvPr>
          <p:cNvSpPr txBox="1"/>
          <p:nvPr/>
        </p:nvSpPr>
        <p:spPr>
          <a:xfrm>
            <a:off x="879732" y="1151469"/>
            <a:ext cx="5192517" cy="5350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  <a:buClr>
                <a:srgbClr val="2CB2AF"/>
              </a:buClr>
            </a:pPr>
            <a:r>
              <a:rPr lang="fi-FI" sz="2000" dirty="0"/>
              <a:t>Monipuoliset harrastukset, uusien asioiden oppiminen, rutiinien rikkominen ja sosiaalinen elämä edistävät aivoterveyttä.</a:t>
            </a:r>
          </a:p>
          <a:p>
            <a:pPr>
              <a:spcAft>
                <a:spcPts val="1000"/>
              </a:spcAft>
              <a:buClr>
                <a:srgbClr val="2CB2AF"/>
              </a:buClr>
            </a:pPr>
            <a:r>
              <a:rPr lang="fi-FI" sz="2000" dirty="0"/>
              <a:t>Aivojumpan kannattaa olla mahdollisimman monipuolista, jotta aivojen eri osat saavat tekemistä. Aivojumppa on mielekästä, kun taso on sopivan haastava ja kaikki kokevat sekä oivalluksia että onnistumisen iloa.</a:t>
            </a:r>
          </a:p>
          <a:p>
            <a:pPr marL="288000" indent="-288000">
              <a:spcAft>
                <a:spcPts val="1000"/>
              </a:spcAft>
              <a:buClr>
                <a:srgbClr val="2CB2AF"/>
              </a:buClr>
              <a:buFont typeface="Wingdings" panose="05000000000000000000" pitchFamily="2" charset="2"/>
              <a:buChar char="§"/>
            </a:pPr>
            <a:r>
              <a:rPr lang="fi-FI" sz="2000" dirty="0">
                <a:hlinkClick r:id="rId2"/>
              </a:rPr>
              <a:t>Aivojumppaa ja pääasiaa </a:t>
            </a:r>
            <a:r>
              <a:rPr lang="fi-FI" sz="2000" dirty="0"/>
              <a:t>löytyy omalta teemasivultaan.</a:t>
            </a:r>
          </a:p>
          <a:p>
            <a:pPr marL="288000" indent="-288000">
              <a:spcAft>
                <a:spcPts val="1000"/>
              </a:spcAft>
              <a:buClr>
                <a:srgbClr val="2CB2AF"/>
              </a:buClr>
              <a:buFont typeface="Wingdings" panose="05000000000000000000" pitchFamily="2" charset="2"/>
              <a:buChar char="§"/>
            </a:pPr>
            <a:r>
              <a:rPr lang="fi-FI" sz="2000" dirty="0"/>
              <a:t>Vuodenaikoihin liittyvät </a:t>
            </a:r>
            <a:r>
              <a:rPr lang="fi-FI" sz="2000" dirty="0">
                <a:hlinkClick r:id="rId3"/>
              </a:rPr>
              <a:t>arvoitukset</a:t>
            </a:r>
            <a:r>
              <a:rPr lang="fi-FI" sz="2000" dirty="0"/>
              <a:t> ja </a:t>
            </a:r>
            <a:r>
              <a:rPr lang="fi-FI" sz="2000" dirty="0">
                <a:hlinkClick r:id="rId4"/>
              </a:rPr>
              <a:t>yhdyssanavisat</a:t>
            </a:r>
            <a:r>
              <a:rPr lang="fi-FI" sz="2000" dirty="0"/>
              <a:t> ovat olleet suosittuja.</a:t>
            </a:r>
          </a:p>
          <a:p>
            <a:pPr marL="288000" indent="-288000">
              <a:spcAft>
                <a:spcPts val="1000"/>
              </a:spcAft>
              <a:buClr>
                <a:srgbClr val="2CB2AF"/>
              </a:buClr>
              <a:buFont typeface="Wingdings" panose="05000000000000000000" pitchFamily="2" charset="2"/>
              <a:buChar char="§"/>
            </a:pPr>
            <a:r>
              <a:rPr lang="fi-FI" sz="2000" dirty="0">
                <a:hlinkClick r:id="rId5"/>
              </a:rPr>
              <a:t>Kuvapähkinät</a:t>
            </a:r>
            <a:r>
              <a:rPr lang="fi-FI" sz="2000" dirty="0"/>
              <a:t> haastavat lähimuistia.</a:t>
            </a:r>
          </a:p>
          <a:p>
            <a:pPr marL="288000" indent="-288000">
              <a:spcAft>
                <a:spcPts val="1000"/>
              </a:spcAft>
              <a:buClr>
                <a:srgbClr val="2CB2AF"/>
              </a:buClr>
              <a:buFont typeface="Wingdings" panose="05000000000000000000" pitchFamily="2" charset="2"/>
              <a:buChar char="§"/>
            </a:pPr>
            <a:r>
              <a:rPr lang="fi-FI" sz="2000" dirty="0"/>
              <a:t>Itsenäiseen tekemiseen sopivat esimerkiksi </a:t>
            </a:r>
            <a:r>
              <a:rPr lang="fi-FI" sz="2000" dirty="0">
                <a:hlinkClick r:id="rId6"/>
              </a:rPr>
              <a:t>sanasokkelot</a:t>
            </a:r>
            <a:r>
              <a:rPr lang="fi-FI" sz="2000" dirty="0"/>
              <a:t> ja </a:t>
            </a:r>
            <a:r>
              <a:rPr lang="fi-FI" sz="2000" dirty="0">
                <a:hlinkClick r:id="rId7"/>
              </a:rPr>
              <a:t>sanaristikot</a:t>
            </a:r>
            <a:r>
              <a:rPr lang="fi-FI" sz="2000" dirty="0"/>
              <a:t>.</a:t>
            </a:r>
          </a:p>
        </p:txBody>
      </p:sp>
      <p:pic>
        <p:nvPicPr>
          <p:cNvPr id="8" name="Kuva 7">
            <a:hlinkClick r:id="rId8"/>
            <a:extLst>
              <a:ext uri="{FF2B5EF4-FFF2-40B4-BE49-F238E27FC236}">
                <a16:creationId xmlns:a16="http://schemas.microsoft.com/office/drawing/2014/main" id="{38EBEBBE-95CA-E7DB-33CD-7BF3574474F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136" y="2349000"/>
            <a:ext cx="2878864" cy="2160000"/>
          </a:xfrm>
          <a:prstGeom prst="rect">
            <a:avLst/>
          </a:prstGeom>
        </p:spPr>
      </p:pic>
      <p:pic>
        <p:nvPicPr>
          <p:cNvPr id="3" name="Kuva 2">
            <a:hlinkClick r:id="rId2"/>
            <a:extLst>
              <a:ext uri="{FF2B5EF4-FFF2-40B4-BE49-F238E27FC236}">
                <a16:creationId xmlns:a16="http://schemas.microsoft.com/office/drawing/2014/main" id="{79E3ED19-F320-FB2D-034A-BDD14659DEB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136" y="0"/>
            <a:ext cx="2878864" cy="2160000"/>
          </a:xfrm>
          <a:prstGeom prst="rect">
            <a:avLst/>
          </a:prstGeom>
        </p:spPr>
      </p:pic>
      <p:pic>
        <p:nvPicPr>
          <p:cNvPr id="6" name="Kuva 5" descr="Kuva, joka sisältää kohteen teksti, Fontti, kuvakaappaus, Värikkyys&#10;&#10;Kuvaus luotu automaattisesti">
            <a:hlinkClick r:id="rId11"/>
            <a:extLst>
              <a:ext uri="{FF2B5EF4-FFF2-40B4-BE49-F238E27FC236}">
                <a16:creationId xmlns:a16="http://schemas.microsoft.com/office/drawing/2014/main" id="{4E7F9D14-4C87-DFAD-ECFB-D8BA238D47C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136" y="4698000"/>
            <a:ext cx="2878864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796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ruutu 3">
            <a:extLst>
              <a:ext uri="{FF2B5EF4-FFF2-40B4-BE49-F238E27FC236}">
                <a16:creationId xmlns:a16="http://schemas.microsoft.com/office/drawing/2014/main" id="{19B64127-55AC-6B32-0B09-50F109D8D2A3}"/>
              </a:ext>
            </a:extLst>
          </p:cNvPr>
          <p:cNvSpPr txBox="1"/>
          <p:nvPr/>
        </p:nvSpPr>
        <p:spPr>
          <a:xfrm>
            <a:off x="875991" y="373090"/>
            <a:ext cx="52155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600" dirty="0"/>
              <a:t>Teemoja laidasta laitaan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33EC5129-FA19-8593-DA7D-8DE10459CDC0}"/>
              </a:ext>
            </a:extLst>
          </p:cNvPr>
          <p:cNvSpPr txBox="1"/>
          <p:nvPr/>
        </p:nvSpPr>
        <p:spPr>
          <a:xfrm>
            <a:off x="875991" y="1145898"/>
            <a:ext cx="5171972" cy="5473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  <a:buClr>
                <a:srgbClr val="2CB2AF"/>
              </a:buClr>
            </a:pPr>
            <a:r>
              <a:rPr lang="fi-FI" sz="2200" dirty="0"/>
              <a:t>Vaihtelevat, ryhmän valitsemat teemat rikastuttavat keskustelua ja tuovat uusia näkökulmia tuttuihin aiheisiin.</a:t>
            </a:r>
          </a:p>
          <a:p>
            <a:pPr marL="288000" indent="-288000">
              <a:spcAft>
                <a:spcPts val="1000"/>
              </a:spcAft>
              <a:buClr>
                <a:srgbClr val="2CB2AF"/>
              </a:buClr>
              <a:buFont typeface="Wingdings" panose="05000000000000000000" pitchFamily="2" charset="2"/>
              <a:buChar char="§"/>
            </a:pPr>
            <a:r>
              <a:rPr lang="fi-FI" sz="2200" dirty="0">
                <a:hlinkClick r:id="rId2"/>
              </a:rPr>
              <a:t>Aivoterveysteeman</a:t>
            </a:r>
            <a:r>
              <a:rPr lang="fi-FI" sz="2200" dirty="0"/>
              <a:t> kysymykset ja tehtävät kannustavat vertaistuelliseen keskusteluun. </a:t>
            </a:r>
          </a:p>
          <a:p>
            <a:pPr marL="288000" indent="-288000">
              <a:spcAft>
                <a:spcPts val="1000"/>
              </a:spcAft>
              <a:buClr>
                <a:srgbClr val="2CB2AF"/>
              </a:buClr>
              <a:buFont typeface="Wingdings" panose="05000000000000000000" pitchFamily="2" charset="2"/>
              <a:buChar char="§"/>
            </a:pPr>
            <a:r>
              <a:rPr lang="fi-FI" sz="2200" dirty="0">
                <a:hlinkClick r:id="rId3"/>
              </a:rPr>
              <a:t>Ruoka-aiheesta</a:t>
            </a:r>
            <a:r>
              <a:rPr lang="fi-FI" sz="2200" dirty="0"/>
              <a:t> on kaikilla jotain sanottavaa. </a:t>
            </a:r>
          </a:p>
          <a:p>
            <a:pPr marL="288000" indent="-288000">
              <a:spcAft>
                <a:spcPts val="1000"/>
              </a:spcAft>
              <a:buClr>
                <a:srgbClr val="2CB2AF"/>
              </a:buClr>
              <a:buFont typeface="Wingdings" panose="05000000000000000000" pitchFamily="2" charset="2"/>
              <a:buChar char="§"/>
            </a:pPr>
            <a:r>
              <a:rPr lang="fi-FI" sz="2200" dirty="0">
                <a:hlinkClick r:id="rId4"/>
              </a:rPr>
              <a:t>Luonto</a:t>
            </a:r>
            <a:r>
              <a:rPr lang="fi-FI" sz="2200" dirty="0"/>
              <a:t>, </a:t>
            </a:r>
            <a:r>
              <a:rPr lang="fi-FI" sz="2200" dirty="0">
                <a:hlinkClick r:id="rId5"/>
              </a:rPr>
              <a:t>kasvit</a:t>
            </a:r>
            <a:r>
              <a:rPr lang="fi-FI" sz="2200" dirty="0"/>
              <a:t> ja </a:t>
            </a:r>
            <a:r>
              <a:rPr lang="fi-FI" sz="2200" dirty="0">
                <a:hlinkClick r:id="rId6"/>
              </a:rPr>
              <a:t>eläimet</a:t>
            </a:r>
            <a:r>
              <a:rPr lang="fi-FI" sz="2200" dirty="0"/>
              <a:t> ovat suomalaisten sydäntä lähellä.</a:t>
            </a:r>
          </a:p>
          <a:p>
            <a:pPr marL="288000" indent="-288000">
              <a:spcAft>
                <a:spcPts val="1000"/>
              </a:spcAft>
              <a:buClr>
                <a:srgbClr val="2CB2AF"/>
              </a:buClr>
              <a:buFont typeface="Wingdings" panose="05000000000000000000" pitchFamily="2" charset="2"/>
              <a:buChar char="§"/>
            </a:pPr>
            <a:r>
              <a:rPr lang="fi-FI" sz="2200" dirty="0">
                <a:hlinkClick r:id="rId7"/>
              </a:rPr>
              <a:t>Taide</a:t>
            </a:r>
            <a:r>
              <a:rPr lang="fi-FI" sz="2200" dirty="0"/>
              <a:t> auttaa sanoittamaan vaikeitakin asioita.</a:t>
            </a:r>
          </a:p>
          <a:p>
            <a:pPr marL="288000" indent="-288000">
              <a:spcAft>
                <a:spcPts val="1000"/>
              </a:spcAft>
              <a:buClr>
                <a:srgbClr val="2CB2AF"/>
              </a:buClr>
              <a:buFont typeface="Wingdings" panose="05000000000000000000" pitchFamily="2" charset="2"/>
              <a:buChar char="§"/>
            </a:pPr>
            <a:r>
              <a:rPr lang="fi-FI" sz="2200" dirty="0">
                <a:hlinkClick r:id="rId8"/>
              </a:rPr>
              <a:t>Omaehtoinen varautuminen</a:t>
            </a:r>
            <a:r>
              <a:rPr lang="fi-FI" sz="2200" dirty="0"/>
              <a:t> nostaa kissan pöydälle vertaistuellisella tavalla.</a:t>
            </a:r>
          </a:p>
        </p:txBody>
      </p:sp>
      <p:pic>
        <p:nvPicPr>
          <p:cNvPr id="6" name="Kuva 5" descr="Kuva, joka sisältää kohteen teksti, ympyrä, kukka, Fontti&#10;&#10;Tekoälyllä luotu sisältö voi olla virheellistä.">
            <a:hlinkClick r:id="rId3"/>
            <a:extLst>
              <a:ext uri="{FF2B5EF4-FFF2-40B4-BE49-F238E27FC236}">
                <a16:creationId xmlns:a16="http://schemas.microsoft.com/office/drawing/2014/main" id="{F2C83C54-300C-CE63-A111-BBBB21699A6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136" y="0"/>
            <a:ext cx="2878864" cy="2160000"/>
          </a:xfrm>
          <a:prstGeom prst="rect">
            <a:avLst/>
          </a:prstGeom>
        </p:spPr>
      </p:pic>
      <p:pic>
        <p:nvPicPr>
          <p:cNvPr id="11" name="Kuva 10">
            <a:hlinkClick r:id="rId8"/>
            <a:extLst>
              <a:ext uri="{FF2B5EF4-FFF2-40B4-BE49-F238E27FC236}">
                <a16:creationId xmlns:a16="http://schemas.microsoft.com/office/drawing/2014/main" id="{DBA7B148-BEA6-A796-3E00-A9842ED49B1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136" y="2349000"/>
            <a:ext cx="2878864" cy="2160000"/>
          </a:xfrm>
          <a:prstGeom prst="rect">
            <a:avLst/>
          </a:prstGeom>
        </p:spPr>
      </p:pic>
      <p:pic>
        <p:nvPicPr>
          <p:cNvPr id="3" name="Kuva 2">
            <a:hlinkClick r:id="rId11"/>
            <a:extLst>
              <a:ext uri="{FF2B5EF4-FFF2-40B4-BE49-F238E27FC236}">
                <a16:creationId xmlns:a16="http://schemas.microsoft.com/office/drawing/2014/main" id="{F94F0F45-0B41-81DE-D1F5-25C831E1551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136" y="4698000"/>
            <a:ext cx="2878864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1133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iruutu 4"/>
          <p:cNvSpPr txBox="1"/>
          <p:nvPr/>
        </p:nvSpPr>
        <p:spPr>
          <a:xfrm>
            <a:off x="880489" y="370886"/>
            <a:ext cx="5322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600" dirty="0"/>
              <a:t>Tehtäviä työnohjaukseen</a:t>
            </a:r>
          </a:p>
        </p:txBody>
      </p:sp>
      <p:sp>
        <p:nvSpPr>
          <p:cNvPr id="8" name="Tekstiruutu 7"/>
          <p:cNvSpPr txBox="1"/>
          <p:nvPr/>
        </p:nvSpPr>
        <p:spPr>
          <a:xfrm>
            <a:off x="880488" y="1147464"/>
            <a:ext cx="4946337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fi-FI" sz="2200" dirty="0"/>
              <a:t>Toiminnalliset menetelmät tiimityössä ja työnohjauksessa auttavat oivaltamaan uutta ja sanoittamaan kokemuksia.</a:t>
            </a:r>
          </a:p>
          <a:p>
            <a:pPr>
              <a:spcAft>
                <a:spcPts val="1200"/>
              </a:spcAft>
            </a:pPr>
            <a:r>
              <a:rPr lang="fi-FI" sz="2200" dirty="0"/>
              <a:t>Vahvuuksien vaihtokauppa, Kiitoskukat ja Vahvuuskukat kannustavat myönteisen palautteen antamiseen.</a:t>
            </a:r>
          </a:p>
          <a:p>
            <a:pPr>
              <a:spcAft>
                <a:spcPts val="1200"/>
              </a:spcAft>
            </a:pPr>
            <a:r>
              <a:rPr lang="fi-FI" sz="2200" dirty="0"/>
              <a:t>Työelämässä, ja elämässä muutenkin, tulee eteen uusia tilanteita ja käänne-kohtia. Tällainen olen uuden äärellä </a:t>
            </a:r>
            <a:br>
              <a:rPr lang="fi-FI" sz="2200" dirty="0"/>
            </a:br>
            <a:r>
              <a:rPr lang="fi-FI" sz="2200" dirty="0"/>
              <a:t>-kortit auttavat sanoittamaan omia vahvuuksia ja toiminnan tapoja uusissa elämänvaiheissa.</a:t>
            </a:r>
          </a:p>
          <a:p>
            <a:pPr>
              <a:spcAft>
                <a:spcPts val="1200"/>
              </a:spcAft>
            </a:pPr>
            <a:r>
              <a:rPr lang="fi-FI" sz="2200" dirty="0"/>
              <a:t>Parhaat poiminnat ovat sivulla </a:t>
            </a:r>
            <a:r>
              <a:rPr lang="fi-FI" sz="2200" dirty="0">
                <a:hlinkClick r:id="rId2"/>
              </a:rPr>
              <a:t>Tehtäviä tiimityöhön</a:t>
            </a:r>
            <a:r>
              <a:rPr lang="fi-FI" sz="2200" dirty="0"/>
              <a:t>.</a:t>
            </a:r>
          </a:p>
        </p:txBody>
      </p:sp>
      <p:pic>
        <p:nvPicPr>
          <p:cNvPr id="3" name="Kuva 2">
            <a:hlinkClick r:id="rId3"/>
            <a:extLst>
              <a:ext uri="{FF2B5EF4-FFF2-40B4-BE49-F238E27FC236}">
                <a16:creationId xmlns:a16="http://schemas.microsoft.com/office/drawing/2014/main" id="{B6F6BD76-920E-2216-6BB8-2C72FD9BA8F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136" y="2349000"/>
            <a:ext cx="2878864" cy="2160000"/>
          </a:xfrm>
          <a:prstGeom prst="rect">
            <a:avLst/>
          </a:prstGeom>
        </p:spPr>
      </p:pic>
      <p:pic>
        <p:nvPicPr>
          <p:cNvPr id="7" name="Kuva 6" descr="Kuva, joka sisältää kohteen teksti, kukka, Fontti, Grafiikka&#10;&#10;Tekoälyllä luotu sisältö voi olla virheellistä.">
            <a:hlinkClick r:id="rId2"/>
            <a:extLst>
              <a:ext uri="{FF2B5EF4-FFF2-40B4-BE49-F238E27FC236}">
                <a16:creationId xmlns:a16="http://schemas.microsoft.com/office/drawing/2014/main" id="{22695A7E-23EC-A7EC-5F5B-EAC0E728C02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136" y="0"/>
            <a:ext cx="2878864" cy="2160000"/>
          </a:xfrm>
          <a:prstGeom prst="rect">
            <a:avLst/>
          </a:prstGeom>
        </p:spPr>
      </p:pic>
      <p:pic>
        <p:nvPicPr>
          <p:cNvPr id="10" name="Kuva 9">
            <a:hlinkClick r:id="rId6"/>
            <a:extLst>
              <a:ext uri="{FF2B5EF4-FFF2-40B4-BE49-F238E27FC236}">
                <a16:creationId xmlns:a16="http://schemas.microsoft.com/office/drawing/2014/main" id="{7E828A23-1736-4605-920D-41FCA902991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4000" y="4698000"/>
            <a:ext cx="288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7262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iruutu 4">
            <a:extLst>
              <a:ext uri="{FF2B5EF4-FFF2-40B4-BE49-F238E27FC236}">
                <a16:creationId xmlns:a16="http://schemas.microsoft.com/office/drawing/2014/main" id="{71881600-53F8-F073-9F06-B451063EA987}"/>
              </a:ext>
            </a:extLst>
          </p:cNvPr>
          <p:cNvSpPr txBox="1"/>
          <p:nvPr/>
        </p:nvSpPr>
        <p:spPr>
          <a:xfrm>
            <a:off x="856735" y="396265"/>
            <a:ext cx="45951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600" dirty="0"/>
              <a:t>Helppoa tekemistä</a:t>
            </a:r>
            <a:endParaRPr lang="fi-FI" sz="3200" dirty="0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1CF53645-B7AD-3473-C87D-2945A67031B3}"/>
              </a:ext>
            </a:extLst>
          </p:cNvPr>
          <p:cNvSpPr txBox="1"/>
          <p:nvPr/>
        </p:nvSpPr>
        <p:spPr>
          <a:xfrm>
            <a:off x="857379" y="1132859"/>
            <a:ext cx="4712148" cy="5037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000"/>
              </a:spcAft>
            </a:pPr>
            <a:r>
              <a:rPr lang="fi-FI" sz="2400" dirty="0">
                <a:hlinkClick r:id="rId2"/>
              </a:rPr>
              <a:t>Helppoja tehtäviä ja pelejä </a:t>
            </a:r>
            <a:r>
              <a:rPr lang="fi-FI" sz="2400" dirty="0"/>
              <a:t>-sivulla on kaikkein helpoimpia </a:t>
            </a:r>
            <a:r>
              <a:rPr lang="fi-FI" sz="2400" dirty="0" err="1"/>
              <a:t>mielek-kääseen</a:t>
            </a:r>
            <a:r>
              <a:rPr lang="fi-FI" sz="2400" dirty="0"/>
              <a:t> toimintaan kannustavia materiaaleja. Tehtäviä voi hyödyntää ryhmässä tai kahden kesken.</a:t>
            </a:r>
          </a:p>
          <a:p>
            <a:pPr>
              <a:spcAft>
                <a:spcPts val="2000"/>
              </a:spcAft>
            </a:pPr>
            <a:r>
              <a:rPr lang="fi-FI" sz="2400" dirty="0"/>
              <a:t>Jos ryhmä nauttii pelihetkistä, </a:t>
            </a:r>
            <a:br>
              <a:rPr lang="fi-FI" sz="2400" dirty="0"/>
            </a:br>
            <a:r>
              <a:rPr lang="fi-FI" sz="2400" dirty="0"/>
              <a:t>niin helpoimmat pelit löytyvät avainsanoilla </a:t>
            </a:r>
            <a:r>
              <a:rPr lang="fi-FI" sz="2400" dirty="0">
                <a:hlinkClick r:id="rId3"/>
              </a:rPr>
              <a:t>helppoja pelejä hoivakoteihin</a:t>
            </a:r>
            <a:r>
              <a:rPr lang="fi-FI" sz="2400" dirty="0"/>
              <a:t>.</a:t>
            </a:r>
          </a:p>
          <a:p>
            <a:pPr>
              <a:spcAft>
                <a:spcPts val="2000"/>
              </a:spcAft>
            </a:pPr>
            <a:r>
              <a:rPr lang="fi-FI" sz="2400" dirty="0"/>
              <a:t>Jollakulla saattaa olla vaikeuksia puheen kanssa. Sopivaa tekemistä voit löytää avainsanalla </a:t>
            </a:r>
            <a:r>
              <a:rPr lang="fi-FI" sz="2400" dirty="0">
                <a:hlinkClick r:id="rId4"/>
              </a:rPr>
              <a:t>afasia</a:t>
            </a:r>
            <a:r>
              <a:rPr lang="fi-FI" sz="2400" dirty="0"/>
              <a:t>.</a:t>
            </a:r>
          </a:p>
        </p:txBody>
      </p:sp>
      <p:pic>
        <p:nvPicPr>
          <p:cNvPr id="9" name="Kuva 8">
            <a:hlinkClick r:id="rId2"/>
            <a:extLst>
              <a:ext uri="{FF2B5EF4-FFF2-40B4-BE49-F238E27FC236}">
                <a16:creationId xmlns:a16="http://schemas.microsoft.com/office/drawing/2014/main" id="{15B07F19-15DC-D36C-6E56-39A67F3BE9A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136" y="0"/>
            <a:ext cx="2878864" cy="2160000"/>
          </a:xfrm>
          <a:prstGeom prst="rect">
            <a:avLst/>
          </a:prstGeom>
        </p:spPr>
      </p:pic>
      <p:pic>
        <p:nvPicPr>
          <p:cNvPr id="11" name="Kuva 10">
            <a:hlinkClick r:id="rId6"/>
            <a:extLst>
              <a:ext uri="{FF2B5EF4-FFF2-40B4-BE49-F238E27FC236}">
                <a16:creationId xmlns:a16="http://schemas.microsoft.com/office/drawing/2014/main" id="{6001E702-1301-32FA-D636-156E5C1288F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136" y="2349000"/>
            <a:ext cx="2878864" cy="2160000"/>
          </a:xfrm>
          <a:prstGeom prst="rect">
            <a:avLst/>
          </a:prstGeom>
        </p:spPr>
      </p:pic>
      <p:pic>
        <p:nvPicPr>
          <p:cNvPr id="17" name="Kuva 16">
            <a:hlinkClick r:id="rId8"/>
            <a:extLst>
              <a:ext uri="{FF2B5EF4-FFF2-40B4-BE49-F238E27FC236}">
                <a16:creationId xmlns:a16="http://schemas.microsoft.com/office/drawing/2014/main" id="{F89A3DB9-BA0A-2BD4-8AD2-24EFB651F5C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136" y="4698000"/>
            <a:ext cx="2878864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7717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iruutu 4"/>
          <p:cNvSpPr txBox="1"/>
          <p:nvPr/>
        </p:nvSpPr>
        <p:spPr>
          <a:xfrm>
            <a:off x="884447" y="369133"/>
            <a:ext cx="51917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600" dirty="0"/>
              <a:t>Tutustutaan turvallisesti</a:t>
            </a:r>
          </a:p>
        </p:txBody>
      </p:sp>
      <p:sp>
        <p:nvSpPr>
          <p:cNvPr id="8" name="Tekstiruutu 7"/>
          <p:cNvSpPr txBox="1"/>
          <p:nvPr/>
        </p:nvSpPr>
        <p:spPr>
          <a:xfrm>
            <a:off x="861334" y="1136064"/>
            <a:ext cx="4870489" cy="5775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000"/>
              </a:spcAft>
            </a:pPr>
            <a:r>
              <a:rPr lang="fi-FI" sz="2400" dirty="0"/>
              <a:t>Kun tutustumisvaihe tuntuu turvalliselta, ryhmä rohkaistuu ja ryhmän keskinäinen vuorovaikutus mahdollistuu. </a:t>
            </a:r>
            <a:r>
              <a:rPr lang="fi-FI" sz="2400" dirty="0">
                <a:hlinkClick r:id="rId2"/>
              </a:rPr>
              <a:t>Tutustumisharjoituksia</a:t>
            </a:r>
            <a:r>
              <a:rPr lang="fi-FI" sz="2400" dirty="0"/>
              <a:t> voi tehdä useammalla kerralla. Osa ryhmästä voi hyötyä rauhassa pohdittavista kotitehtävistä.</a:t>
            </a:r>
          </a:p>
          <a:p>
            <a:pPr>
              <a:spcAft>
                <a:spcPts val="2000"/>
              </a:spcAft>
            </a:pPr>
            <a:r>
              <a:rPr lang="fi-FI" sz="2400" dirty="0"/>
              <a:t>Ryhmäytymisvaiheen aikana joukosta tulee ryhmä – yhteishenki ja ryhmän identiteetti muodostuvat. </a:t>
            </a:r>
            <a:r>
              <a:rPr lang="fi-FI" sz="2400" dirty="0">
                <a:hlinkClick r:id="rId3"/>
              </a:rPr>
              <a:t>Ystävystyminen</a:t>
            </a:r>
            <a:r>
              <a:rPr lang="fi-FI" sz="2400" dirty="0"/>
              <a:t> on avainsana. Mitkä asiat ryhmäläisiä yhdistävät? Entä minkä nimen ryhmä itselleen antaa? </a:t>
            </a:r>
          </a:p>
          <a:p>
            <a:endParaRPr lang="fi-FI" sz="2400" dirty="0"/>
          </a:p>
        </p:txBody>
      </p:sp>
      <p:pic>
        <p:nvPicPr>
          <p:cNvPr id="3" name="Kuva 2">
            <a:hlinkClick r:id="rId4"/>
            <a:extLst>
              <a:ext uri="{FF2B5EF4-FFF2-40B4-BE49-F238E27FC236}">
                <a16:creationId xmlns:a16="http://schemas.microsoft.com/office/drawing/2014/main" id="{254940CC-43A1-EB44-D9F3-E4DE39F17B8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136" y="0"/>
            <a:ext cx="2878864" cy="2160000"/>
          </a:xfrm>
          <a:prstGeom prst="rect">
            <a:avLst/>
          </a:prstGeom>
        </p:spPr>
      </p:pic>
      <p:pic>
        <p:nvPicPr>
          <p:cNvPr id="16" name="Kuva 15">
            <a:hlinkClick r:id="rId6"/>
            <a:extLst>
              <a:ext uri="{FF2B5EF4-FFF2-40B4-BE49-F238E27FC236}">
                <a16:creationId xmlns:a16="http://schemas.microsoft.com/office/drawing/2014/main" id="{444F62E7-8CE1-FBB4-333E-E426D5FAFE9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136" y="4698000"/>
            <a:ext cx="2878864" cy="2160000"/>
          </a:xfrm>
          <a:prstGeom prst="rect">
            <a:avLst/>
          </a:prstGeom>
        </p:spPr>
      </p:pic>
      <p:pic>
        <p:nvPicPr>
          <p:cNvPr id="18" name="Kuva 17">
            <a:hlinkClick r:id="rId8"/>
            <a:extLst>
              <a:ext uri="{FF2B5EF4-FFF2-40B4-BE49-F238E27FC236}">
                <a16:creationId xmlns:a16="http://schemas.microsoft.com/office/drawing/2014/main" id="{8D15D360-3939-CA65-6C07-52287E0D97E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136" y="2349000"/>
            <a:ext cx="2878864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0875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iruutu 4"/>
          <p:cNvSpPr txBox="1"/>
          <p:nvPr/>
        </p:nvSpPr>
        <p:spPr>
          <a:xfrm>
            <a:off x="848818" y="380038"/>
            <a:ext cx="36915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600" dirty="0"/>
              <a:t>Mitä ryhmä toivoo ja tarvitsee?</a:t>
            </a:r>
          </a:p>
        </p:txBody>
      </p:sp>
      <p:sp>
        <p:nvSpPr>
          <p:cNvPr id="8" name="Tekstiruutu 7"/>
          <p:cNvSpPr txBox="1"/>
          <p:nvPr/>
        </p:nvSpPr>
        <p:spPr>
          <a:xfrm>
            <a:off x="869254" y="1684499"/>
            <a:ext cx="460131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fi-FI" sz="2200" dirty="0"/>
              <a:t>Toiveiden kertominen ja valintojen tekeminen on ryhmätilanteessa joskus vaikeaa. Suoraa kysymystä saattaa seurata hiljaisuus, tai vastauksen saa </a:t>
            </a:r>
            <a:br>
              <a:rPr lang="fi-FI" sz="2200" dirty="0"/>
            </a:br>
            <a:r>
              <a:rPr lang="fi-FI" sz="2200" dirty="0"/>
              <a:t>vain kaikkein suorapuheisimmilta. </a:t>
            </a:r>
            <a:br>
              <a:rPr lang="fi-FI" sz="2200" dirty="0"/>
            </a:br>
            <a:r>
              <a:rPr lang="fi-FI" sz="2200" dirty="0"/>
              <a:t>Kokeile silloin toiminnallisia menetelmiä tai kotitehtäviä.</a:t>
            </a:r>
          </a:p>
          <a:p>
            <a:pPr>
              <a:spcAft>
                <a:spcPts val="1200"/>
              </a:spcAft>
            </a:pPr>
            <a:r>
              <a:rPr lang="fi-FI" sz="2200" dirty="0">
                <a:hlinkClick r:id="rId2"/>
              </a:rPr>
              <a:t>Mitä teemme?</a:t>
            </a:r>
            <a:r>
              <a:rPr lang="fi-FI" sz="2200" dirty="0"/>
              <a:t> -kysymykset auttavat ryhmää oman toimintansa suunnittelussa.</a:t>
            </a:r>
          </a:p>
          <a:p>
            <a:pPr>
              <a:spcAft>
                <a:spcPts val="1200"/>
              </a:spcAft>
            </a:pPr>
            <a:r>
              <a:rPr lang="fi-FI" sz="2200" dirty="0"/>
              <a:t>Runsaasti tekemistä eri toimijoilta </a:t>
            </a:r>
            <a:br>
              <a:rPr lang="fi-FI" sz="2200" dirty="0"/>
            </a:br>
            <a:r>
              <a:rPr lang="fi-FI" sz="2200" dirty="0"/>
              <a:t>olen koonnut sivulle </a:t>
            </a:r>
            <a:r>
              <a:rPr lang="fi-FI" sz="2200" dirty="0">
                <a:hlinkClick r:id="rId3"/>
              </a:rPr>
              <a:t>Materiaalia ryhmätoimintaan</a:t>
            </a:r>
            <a:r>
              <a:rPr lang="fi-FI" sz="2200" dirty="0"/>
              <a:t>.</a:t>
            </a:r>
          </a:p>
        </p:txBody>
      </p:sp>
      <p:pic>
        <p:nvPicPr>
          <p:cNvPr id="10" name="Kuva 9">
            <a:hlinkClick r:id="rId4"/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4000" y="2351590"/>
            <a:ext cx="2880000" cy="2160000"/>
          </a:xfrm>
          <a:prstGeom prst="rect">
            <a:avLst/>
          </a:prstGeom>
        </p:spPr>
      </p:pic>
      <p:pic>
        <p:nvPicPr>
          <p:cNvPr id="2" name="Kuva 1">
            <a:hlinkClick r:id="rId2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568" y="0"/>
            <a:ext cx="2878864" cy="2160000"/>
          </a:xfrm>
          <a:prstGeom prst="rect">
            <a:avLst/>
          </a:prstGeom>
        </p:spPr>
      </p:pic>
      <p:pic>
        <p:nvPicPr>
          <p:cNvPr id="6" name="Kuva 5">
            <a:hlinkClick r:id="rId3"/>
            <a:extLst>
              <a:ext uri="{FF2B5EF4-FFF2-40B4-BE49-F238E27FC236}">
                <a16:creationId xmlns:a16="http://schemas.microsoft.com/office/drawing/2014/main" id="{3022C07D-19C9-5894-E220-E666015D48F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000" y="4697148"/>
            <a:ext cx="2880000" cy="2160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814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iruutu 4"/>
          <p:cNvSpPr txBox="1"/>
          <p:nvPr/>
        </p:nvSpPr>
        <p:spPr>
          <a:xfrm>
            <a:off x="848819" y="369026"/>
            <a:ext cx="52353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600" dirty="0"/>
              <a:t>Palaute ohjaa ja yhdistää</a:t>
            </a:r>
          </a:p>
        </p:txBody>
      </p:sp>
      <p:sp>
        <p:nvSpPr>
          <p:cNvPr id="8" name="Tekstiruutu 7"/>
          <p:cNvSpPr txBox="1"/>
          <p:nvPr/>
        </p:nvSpPr>
        <p:spPr>
          <a:xfrm>
            <a:off x="860693" y="1149855"/>
            <a:ext cx="4481384" cy="5037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000"/>
              </a:spcAft>
            </a:pPr>
            <a:r>
              <a:rPr lang="fi-FI" sz="2400" dirty="0"/>
              <a:t>Ohjaajan ja varsinkin ryhmäläisten toisilleen antama myönteinen palaute kannustaa, ilahduttaa ja yhdistää ryhmää. </a:t>
            </a:r>
          </a:p>
          <a:p>
            <a:pPr>
              <a:spcAft>
                <a:spcPts val="2000"/>
              </a:spcAft>
            </a:pPr>
            <a:r>
              <a:rPr lang="fi-FI" sz="2400" dirty="0"/>
              <a:t>Kokeile vaikka </a:t>
            </a:r>
            <a:r>
              <a:rPr lang="fi-FI" sz="2400" dirty="0">
                <a:hlinkClick r:id="rId2"/>
              </a:rPr>
              <a:t>Suloisia sanoja</a:t>
            </a:r>
            <a:r>
              <a:rPr lang="fi-FI" sz="2400" dirty="0"/>
              <a:t> tai </a:t>
            </a:r>
            <a:r>
              <a:rPr lang="fi-FI" sz="2400" dirty="0">
                <a:hlinkClick r:id="rId3"/>
              </a:rPr>
              <a:t>Kerro se kukkasin</a:t>
            </a:r>
            <a:r>
              <a:rPr lang="fi-FI" sz="2400" dirty="0"/>
              <a:t> -kortteja. </a:t>
            </a:r>
            <a:br>
              <a:rPr lang="fi-FI" sz="2400" dirty="0"/>
            </a:br>
            <a:r>
              <a:rPr lang="fi-FI" sz="2400" dirty="0"/>
              <a:t>Myös </a:t>
            </a:r>
            <a:r>
              <a:rPr lang="fi-FI" sz="2400" dirty="0">
                <a:hlinkClick r:id="rId4"/>
              </a:rPr>
              <a:t>Vahvuuskukat ja Kiitoskukat </a:t>
            </a:r>
            <a:r>
              <a:rPr lang="fi-FI" sz="2400" dirty="0"/>
              <a:t>lämmittävät saajaansa.</a:t>
            </a:r>
          </a:p>
          <a:p>
            <a:pPr>
              <a:spcAft>
                <a:spcPts val="2000"/>
              </a:spcAft>
            </a:pPr>
            <a:r>
              <a:rPr lang="fi-FI" sz="2400" dirty="0">
                <a:hlinkClick r:id="rId5"/>
              </a:rPr>
              <a:t>Fiiliskierroksen</a:t>
            </a:r>
            <a:r>
              <a:rPr lang="fi-FI" sz="2400" dirty="0"/>
              <a:t> avulla ohjaaja saa palautetta ryhmäkerrasta, ja se </a:t>
            </a:r>
            <a:br>
              <a:rPr lang="fi-FI" sz="2400" dirty="0"/>
            </a:br>
            <a:r>
              <a:rPr lang="fi-FI" sz="2400" dirty="0"/>
              <a:t>on hyvä tilaisuus myös ryhmän kannustamiseen.</a:t>
            </a:r>
          </a:p>
        </p:txBody>
      </p:sp>
      <p:pic>
        <p:nvPicPr>
          <p:cNvPr id="3" name="Kuva 2" descr="Kuva, joka sisältää kohteen teksti, Fontti, vaaleanpunainen, kuvakaappaus&#10;&#10;Kuvaus luotu automaattisesti">
            <a:hlinkClick r:id="rId2"/>
            <a:extLst>
              <a:ext uri="{FF2B5EF4-FFF2-40B4-BE49-F238E27FC236}">
                <a16:creationId xmlns:a16="http://schemas.microsoft.com/office/drawing/2014/main" id="{C6022EF2-6E35-7A20-810D-BAF24B5E346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136" y="0"/>
            <a:ext cx="2880000" cy="2160852"/>
          </a:xfrm>
          <a:prstGeom prst="rect">
            <a:avLst/>
          </a:prstGeom>
        </p:spPr>
      </p:pic>
      <p:pic>
        <p:nvPicPr>
          <p:cNvPr id="7" name="Kuva 6">
            <a:hlinkClick r:id="rId5"/>
            <a:extLst>
              <a:ext uri="{FF2B5EF4-FFF2-40B4-BE49-F238E27FC236}">
                <a16:creationId xmlns:a16="http://schemas.microsoft.com/office/drawing/2014/main" id="{126AB84B-F7CF-1198-FD1D-D5CCA326163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999" y="2348999"/>
            <a:ext cx="2880001" cy="2160853"/>
          </a:xfrm>
          <a:prstGeom prst="rect">
            <a:avLst/>
          </a:prstGeom>
        </p:spPr>
      </p:pic>
      <p:pic>
        <p:nvPicPr>
          <p:cNvPr id="11" name="Kuva 10">
            <a:hlinkClick r:id="rId8"/>
            <a:extLst>
              <a:ext uri="{FF2B5EF4-FFF2-40B4-BE49-F238E27FC236}">
                <a16:creationId xmlns:a16="http://schemas.microsoft.com/office/drawing/2014/main" id="{C17002F7-6A11-BEFB-210E-8B3149CF787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999" y="4697146"/>
            <a:ext cx="2880001" cy="2160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9938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hlinkClick r:id="rId2"/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4000" y="0"/>
            <a:ext cx="2880000" cy="2160851"/>
          </a:xfrm>
          <a:prstGeom prst="rect">
            <a:avLst/>
          </a:prstGeom>
        </p:spPr>
      </p:pic>
      <p:sp>
        <p:nvSpPr>
          <p:cNvPr id="2" name="Tekstiruutu 1"/>
          <p:cNvSpPr txBox="1"/>
          <p:nvPr/>
        </p:nvSpPr>
        <p:spPr>
          <a:xfrm>
            <a:off x="840581" y="365071"/>
            <a:ext cx="49149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600" dirty="0"/>
              <a:t>Merkityksellinen muistelu</a:t>
            </a:r>
          </a:p>
        </p:txBody>
      </p:sp>
      <p:pic>
        <p:nvPicPr>
          <p:cNvPr id="7" name="Kuva 6" descr="Kuva, joka sisältää kohteen teksti, animaatio&#10;&#10;Tekoälyn generoima sisältö voi olla virheellistä.">
            <a:hlinkClick r:id="rId4"/>
            <a:extLst>
              <a:ext uri="{FF2B5EF4-FFF2-40B4-BE49-F238E27FC236}">
                <a16:creationId xmlns:a16="http://schemas.microsoft.com/office/drawing/2014/main" id="{24990576-D9D2-9394-C769-88A5A73EC66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000" y="2349425"/>
            <a:ext cx="2880000" cy="2160000"/>
          </a:xfrm>
          <a:prstGeom prst="rect">
            <a:avLst/>
          </a:prstGeom>
        </p:spPr>
      </p:pic>
      <p:sp>
        <p:nvSpPr>
          <p:cNvPr id="3" name="Tekstiruutu 2">
            <a:extLst>
              <a:ext uri="{FF2B5EF4-FFF2-40B4-BE49-F238E27FC236}">
                <a16:creationId xmlns:a16="http://schemas.microsoft.com/office/drawing/2014/main" id="{169A874B-946C-DAA1-0CF7-3806A081E1AC}"/>
              </a:ext>
            </a:extLst>
          </p:cNvPr>
          <p:cNvSpPr txBox="1"/>
          <p:nvPr/>
        </p:nvSpPr>
        <p:spPr>
          <a:xfrm>
            <a:off x="856413" y="1668250"/>
            <a:ext cx="485166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Clr>
                <a:srgbClr val="2CB2AF"/>
              </a:buClr>
            </a:pPr>
            <a:r>
              <a:rPr lang="fi-FI" sz="2400" dirty="0"/>
              <a:t>Eletyn elämän muistelu yhdistää ihmisiä. Myönteisen muistelun kautta voi keskustelua ohjata vahvuuksiin, voimavaroihin, selviytymiskeinoihin, nykyhetkeen ja tulevaan.</a:t>
            </a:r>
          </a:p>
          <a:p>
            <a:pPr>
              <a:spcAft>
                <a:spcPts val="1200"/>
              </a:spcAft>
              <a:buClr>
                <a:srgbClr val="2CB2AF"/>
              </a:buClr>
            </a:pPr>
            <a:r>
              <a:rPr lang="fi-FI" sz="2400" dirty="0"/>
              <a:t>Kuva- ja kysymyssarjat, pelit ja käsityöt tuovat muistot ja elämän-kokemukset mieleen sekä antavat keskustelulle siivet. Samalla ryhmä voi sivistää ohjaajaa.</a:t>
            </a:r>
          </a:p>
          <a:p>
            <a:pPr>
              <a:spcAft>
                <a:spcPts val="1200"/>
              </a:spcAft>
              <a:buClr>
                <a:srgbClr val="2CB2AF"/>
              </a:buClr>
            </a:pPr>
            <a:r>
              <a:rPr lang="fi-FI" sz="2400" dirty="0"/>
              <a:t>Kiinnostaako ryhmää vaikka </a:t>
            </a:r>
            <a:r>
              <a:rPr lang="fi-FI" sz="2400" dirty="0">
                <a:hlinkClick r:id="rId4"/>
              </a:rPr>
              <a:t>lelut</a:t>
            </a:r>
            <a:r>
              <a:rPr lang="fi-FI" sz="2400" dirty="0"/>
              <a:t>, </a:t>
            </a:r>
            <a:r>
              <a:rPr lang="fi-FI" sz="2400" dirty="0">
                <a:hlinkClick r:id="rId6"/>
              </a:rPr>
              <a:t>hiihto</a:t>
            </a:r>
            <a:r>
              <a:rPr lang="fi-FI" sz="2400" dirty="0"/>
              <a:t>, </a:t>
            </a:r>
            <a:r>
              <a:rPr lang="fi-FI" sz="2400" dirty="0">
                <a:hlinkClick r:id="rId2"/>
              </a:rPr>
              <a:t>karkit</a:t>
            </a:r>
            <a:r>
              <a:rPr lang="fi-FI" sz="2400" dirty="0"/>
              <a:t>, </a:t>
            </a:r>
            <a:r>
              <a:rPr lang="fi-FI" sz="2400" dirty="0">
                <a:hlinkClick r:id="rId7"/>
              </a:rPr>
              <a:t>kahvi</a:t>
            </a:r>
            <a:r>
              <a:rPr lang="fi-FI" sz="2400" dirty="0"/>
              <a:t> tai </a:t>
            </a:r>
            <a:r>
              <a:rPr lang="fi-FI" sz="2400" dirty="0">
                <a:hlinkClick r:id="rId8"/>
              </a:rPr>
              <a:t>kansakoulu</a:t>
            </a:r>
            <a:r>
              <a:rPr lang="fi-FI" sz="2400" dirty="0"/>
              <a:t>?</a:t>
            </a:r>
          </a:p>
        </p:txBody>
      </p:sp>
      <p:pic>
        <p:nvPicPr>
          <p:cNvPr id="8" name="Kuva 7">
            <a:hlinkClick r:id="rId9"/>
            <a:extLst>
              <a:ext uri="{FF2B5EF4-FFF2-40B4-BE49-F238E27FC236}">
                <a16:creationId xmlns:a16="http://schemas.microsoft.com/office/drawing/2014/main" id="{5B88013D-BF59-2D24-90E0-2DA54C7A99C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136" y="4698000"/>
            <a:ext cx="2878864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993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ruutu 3">
            <a:extLst>
              <a:ext uri="{FF2B5EF4-FFF2-40B4-BE49-F238E27FC236}">
                <a16:creationId xmlns:a16="http://schemas.microsoft.com/office/drawing/2014/main" id="{857A47AD-11C9-DC61-4506-2E06C76C55AD}"/>
              </a:ext>
            </a:extLst>
          </p:cNvPr>
          <p:cNvSpPr txBox="1"/>
          <p:nvPr/>
        </p:nvSpPr>
        <p:spPr>
          <a:xfrm>
            <a:off x="847030" y="390887"/>
            <a:ext cx="5215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600" dirty="0"/>
              <a:t>Iloa ohjaajan takataskuun!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C44AEAE6-5B6E-B2BE-3841-B2E2EABF4125}"/>
              </a:ext>
            </a:extLst>
          </p:cNvPr>
          <p:cNvSpPr txBox="1"/>
          <p:nvPr/>
        </p:nvSpPr>
        <p:spPr>
          <a:xfrm>
            <a:off x="882652" y="1138532"/>
            <a:ext cx="4833338" cy="5037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000"/>
              </a:spcAft>
              <a:buClr>
                <a:srgbClr val="2CB2AF"/>
              </a:buClr>
            </a:pPr>
            <a:r>
              <a:rPr lang="fi-FI" sz="2400" dirty="0"/>
              <a:t>Joskus keskustelunaiheet ovat raskaita tai jutut jäävät junnaamaan paikalleen. Erityisen tärkeä vaihe on ryhmäkerran loppu, koska vallitseva tunnetila jää päällimmäiseksi.</a:t>
            </a:r>
          </a:p>
          <a:p>
            <a:pPr>
              <a:spcAft>
                <a:spcPts val="2000"/>
              </a:spcAft>
              <a:buClr>
                <a:srgbClr val="2CB2AF"/>
              </a:buClr>
            </a:pPr>
            <a:r>
              <a:rPr lang="fi-FI" sz="2400" dirty="0"/>
              <a:t>Ohjaajan takataskussa on hyvä olla </a:t>
            </a:r>
            <a:r>
              <a:rPr lang="fi-FI" sz="2400" dirty="0">
                <a:hlinkClick r:id="rId2"/>
              </a:rPr>
              <a:t>nostatus</a:t>
            </a:r>
            <a:r>
              <a:rPr lang="fi-FI" sz="2400" dirty="0"/>
              <a:t>, jolla saa keskustelun uusille raiteille, tunnelman kohoamaan tai päät tuulettumaan.</a:t>
            </a:r>
          </a:p>
          <a:p>
            <a:pPr>
              <a:spcAft>
                <a:spcPts val="2000"/>
              </a:spcAft>
              <a:buClr>
                <a:srgbClr val="2CB2AF"/>
              </a:buClr>
            </a:pPr>
            <a:r>
              <a:rPr lang="fi-FI" sz="2400" dirty="0"/>
              <a:t>Voit kokeilla vaikka </a:t>
            </a:r>
            <a:r>
              <a:rPr lang="fi-FI" sz="2400" dirty="0">
                <a:hlinkClick r:id="rId3"/>
              </a:rPr>
              <a:t>Onnenpisaroita</a:t>
            </a:r>
            <a:r>
              <a:rPr lang="fi-FI" sz="2400" dirty="0"/>
              <a:t>, </a:t>
            </a:r>
            <a:r>
              <a:rPr lang="fi-FI" sz="2400" dirty="0">
                <a:hlinkClick r:id="rId4"/>
              </a:rPr>
              <a:t>Pullonpyöritystä</a:t>
            </a:r>
            <a:r>
              <a:rPr lang="fi-FI" sz="2400" dirty="0"/>
              <a:t>, </a:t>
            </a:r>
            <a:r>
              <a:rPr lang="fi-FI" sz="2400" dirty="0">
                <a:hlinkClick r:id="rId5"/>
              </a:rPr>
              <a:t>Nokkelaa nostatusta </a:t>
            </a:r>
            <a:r>
              <a:rPr lang="fi-FI" sz="2400" dirty="0"/>
              <a:t>tai </a:t>
            </a:r>
            <a:r>
              <a:rPr lang="fi-FI" sz="2400" dirty="0">
                <a:hlinkClick r:id="rId6"/>
              </a:rPr>
              <a:t>Tauti ja hoito</a:t>
            </a:r>
            <a:r>
              <a:rPr lang="fi-FI" sz="2400" dirty="0"/>
              <a:t> -kortteja.</a:t>
            </a:r>
          </a:p>
        </p:txBody>
      </p:sp>
      <p:pic>
        <p:nvPicPr>
          <p:cNvPr id="8" name="Kuva 7">
            <a:hlinkClick r:id="rId3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000" y="0"/>
            <a:ext cx="2878864" cy="2160000"/>
          </a:xfrm>
          <a:prstGeom prst="rect">
            <a:avLst/>
          </a:prstGeom>
        </p:spPr>
      </p:pic>
      <p:pic>
        <p:nvPicPr>
          <p:cNvPr id="3" name="Kuva 2">
            <a:hlinkClick r:id="rId8"/>
            <a:extLst>
              <a:ext uri="{FF2B5EF4-FFF2-40B4-BE49-F238E27FC236}">
                <a16:creationId xmlns:a16="http://schemas.microsoft.com/office/drawing/2014/main" id="{C0967B98-73CC-C388-30EE-E536840665D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000" y="2349000"/>
            <a:ext cx="2878864" cy="2160000"/>
          </a:xfrm>
          <a:prstGeom prst="rect">
            <a:avLst/>
          </a:prstGeom>
        </p:spPr>
      </p:pic>
      <p:pic>
        <p:nvPicPr>
          <p:cNvPr id="9" name="Kuva 8">
            <a:hlinkClick r:id="rId10"/>
            <a:extLst>
              <a:ext uri="{FF2B5EF4-FFF2-40B4-BE49-F238E27FC236}">
                <a16:creationId xmlns:a16="http://schemas.microsoft.com/office/drawing/2014/main" id="{CCCF90B1-9310-23EC-E045-86CEC4D63D1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136" y="4698000"/>
            <a:ext cx="2878864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3215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822300B1-3C29-B70F-8069-B2415E22BB17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Tekstiruutu 3"/>
          <p:cNvSpPr txBox="1"/>
          <p:nvPr/>
        </p:nvSpPr>
        <p:spPr>
          <a:xfrm>
            <a:off x="848497" y="385173"/>
            <a:ext cx="42424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600" dirty="0"/>
              <a:t>Kaikki irti sivustosta!</a:t>
            </a:r>
          </a:p>
        </p:txBody>
      </p:sp>
      <p:pic>
        <p:nvPicPr>
          <p:cNvPr id="2" name="Kuva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6347" y="1543929"/>
            <a:ext cx="1598141" cy="5229066"/>
          </a:xfrm>
          <a:prstGeom prst="rect">
            <a:avLst/>
          </a:prstGeom>
        </p:spPr>
      </p:pic>
      <p:pic>
        <p:nvPicPr>
          <p:cNvPr id="6" name="Kuva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1449" y="3433536"/>
            <a:ext cx="3896269" cy="638264"/>
          </a:xfrm>
          <a:prstGeom prst="rect">
            <a:avLst/>
          </a:prstGeom>
        </p:spPr>
      </p:pic>
      <p:pic>
        <p:nvPicPr>
          <p:cNvPr id="7" name="Kuva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8497" y="1243822"/>
            <a:ext cx="4134427" cy="609685"/>
          </a:xfrm>
          <a:prstGeom prst="rect">
            <a:avLst/>
          </a:prstGeom>
        </p:spPr>
      </p:pic>
      <p:sp>
        <p:nvSpPr>
          <p:cNvPr id="11" name="Tekstiruutu 10"/>
          <p:cNvSpPr txBox="1"/>
          <p:nvPr/>
        </p:nvSpPr>
        <p:spPr>
          <a:xfrm>
            <a:off x="875211" y="2077198"/>
            <a:ext cx="481713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>
                <a:hlinkClick r:id="rId5"/>
              </a:rPr>
              <a:t>PORSTUA</a:t>
            </a:r>
            <a:r>
              <a:rPr lang="fi-FI" sz="2400" dirty="0"/>
              <a:t>-sivulta eli etusivulta löydät kuusi uusinta sivua.</a:t>
            </a:r>
          </a:p>
          <a:p>
            <a:endParaRPr lang="fi-FI" dirty="0"/>
          </a:p>
        </p:txBody>
      </p:sp>
      <p:sp>
        <p:nvSpPr>
          <p:cNvPr id="12" name="Tekstiruutu 11"/>
          <p:cNvSpPr txBox="1"/>
          <p:nvPr/>
        </p:nvSpPr>
        <p:spPr>
          <a:xfrm>
            <a:off x="875210" y="4281523"/>
            <a:ext cx="570040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>
                <a:hlinkClick r:id="rId6"/>
              </a:rPr>
              <a:t>AITTA</a:t>
            </a:r>
            <a:r>
              <a:rPr lang="fi-FI" sz="2400" dirty="0"/>
              <a:t>-sivun päällimmäisenä on ajan-kohtaisia tai äskettäin uusittuja aiheita. </a:t>
            </a:r>
          </a:p>
          <a:p>
            <a:endParaRPr lang="fi-FI" sz="1600" dirty="0"/>
          </a:p>
          <a:p>
            <a:r>
              <a:rPr lang="fi-FI" sz="2400" dirty="0"/>
              <a:t>Voit hakea muita aiheita, kun klikkaat eri aihepiirejä. </a:t>
            </a:r>
            <a:r>
              <a:rPr lang="fi-FI" sz="2400" dirty="0">
                <a:hlinkClick r:id="rId7"/>
              </a:rPr>
              <a:t>UUSIMMAT</a:t>
            </a:r>
            <a:r>
              <a:rPr lang="fi-FI" sz="2400" dirty="0"/>
              <a:t>-kategorian alta </a:t>
            </a:r>
            <a:br>
              <a:rPr lang="fi-FI" sz="2400" dirty="0"/>
            </a:br>
            <a:r>
              <a:rPr lang="fi-FI" sz="2400" dirty="0"/>
              <a:t>löydät kaikki sivut uusimmasta vanhimpaan.</a:t>
            </a:r>
          </a:p>
          <a:p>
            <a:endParaRPr lang="fi-FI" dirty="0"/>
          </a:p>
        </p:txBody>
      </p:sp>
      <p:cxnSp>
        <p:nvCxnSpPr>
          <p:cNvPr id="14" name="Suora yhdysviiva 13"/>
          <p:cNvCxnSpPr/>
          <p:nvPr/>
        </p:nvCxnSpPr>
        <p:spPr>
          <a:xfrm>
            <a:off x="988541" y="1858210"/>
            <a:ext cx="3896497" cy="0"/>
          </a:xfrm>
          <a:prstGeom prst="line">
            <a:avLst/>
          </a:prstGeom>
          <a:ln w="28575">
            <a:solidFill>
              <a:srgbClr val="2CB2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uora yhdysviiva 14"/>
          <p:cNvCxnSpPr/>
          <p:nvPr/>
        </p:nvCxnSpPr>
        <p:spPr>
          <a:xfrm>
            <a:off x="967461" y="4067681"/>
            <a:ext cx="3896497" cy="0"/>
          </a:xfrm>
          <a:prstGeom prst="line">
            <a:avLst/>
          </a:prstGeom>
          <a:ln w="28575">
            <a:solidFill>
              <a:srgbClr val="2CB2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Valitse aihe ja pengo aittaa.">
            <a:extLst>
              <a:ext uri="{FF2B5EF4-FFF2-40B4-BE49-F238E27FC236}">
                <a16:creationId xmlns:a16="http://schemas.microsoft.com/office/drawing/2014/main" id="{FCAC6EDC-5DF4-9D0A-B371-4D4432BAA4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2266" y="0"/>
            <a:ext cx="2206305" cy="1378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1294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orakulmio 11">
            <a:extLst>
              <a:ext uri="{FF2B5EF4-FFF2-40B4-BE49-F238E27FC236}">
                <a16:creationId xmlns:a16="http://schemas.microsoft.com/office/drawing/2014/main" id="{5AB2DCAE-80D7-5857-C69B-F15349BACD8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Tekstiruutu 10"/>
          <p:cNvSpPr txBox="1"/>
          <p:nvPr/>
        </p:nvSpPr>
        <p:spPr>
          <a:xfrm>
            <a:off x="872798" y="1175444"/>
            <a:ext cx="4170257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200" dirty="0"/>
              <a:t>Jokaisella sivulla on AVAINSANOJA. </a:t>
            </a:r>
            <a:br>
              <a:rPr lang="fi-FI" sz="2200" dirty="0"/>
            </a:br>
            <a:r>
              <a:rPr lang="fi-FI" sz="2200" dirty="0"/>
              <a:t>Kun klikkaat avainsanaa, saat esiin muut sivut, joilla on sama avainsana. </a:t>
            </a:r>
            <a:r>
              <a:rPr lang="fi-FI" sz="2200" dirty="0">
                <a:hlinkClick r:id="rId2"/>
              </a:rPr>
              <a:t>Avainsanat aakkosjärjestyksessä</a:t>
            </a:r>
            <a:r>
              <a:rPr lang="fi-FI" sz="2200" dirty="0"/>
              <a:t> -sivu </a:t>
            </a:r>
            <a:br>
              <a:rPr lang="fi-FI" sz="2200" dirty="0"/>
            </a:br>
            <a:r>
              <a:rPr lang="fi-FI" sz="2200" dirty="0"/>
              <a:t>auttaa etsinnässä. </a:t>
            </a:r>
          </a:p>
          <a:p>
            <a:endParaRPr lang="fi-FI" sz="2200" dirty="0"/>
          </a:p>
          <a:p>
            <a:r>
              <a:rPr lang="fi-FI" sz="2200" dirty="0"/>
              <a:t>Tiedätkö jo mitä etsit, mutta et löydä sitä? Oman selaimesi </a:t>
            </a:r>
            <a:br>
              <a:rPr lang="fi-FI" sz="2200" dirty="0"/>
            </a:br>
            <a:r>
              <a:rPr lang="fi-FI" sz="2200" dirty="0"/>
              <a:t>(esim. Googlen) haku toimii yleensä hyvin. Kokeile kirjoittaa hakukenttään </a:t>
            </a:r>
            <a:r>
              <a:rPr lang="fi-FI" sz="2200" i="1" dirty="0"/>
              <a:t>RyhmäRenki + etsimäsi juttu. </a:t>
            </a:r>
            <a:r>
              <a:rPr lang="fi-FI" sz="2200" dirty="0"/>
              <a:t>Voit kokeilla myös käskyä </a:t>
            </a:r>
            <a:r>
              <a:rPr lang="fi-FI" sz="2200" i="1" dirty="0" err="1"/>
              <a:t>site:ryhmarenki.fi</a:t>
            </a:r>
            <a:r>
              <a:rPr lang="fi-FI" sz="2200" i="1" dirty="0"/>
              <a:t> + etsimäsi juttu.</a:t>
            </a:r>
          </a:p>
        </p:txBody>
      </p:sp>
      <p:grpSp>
        <p:nvGrpSpPr>
          <p:cNvPr id="10" name="Ryhmä 9">
            <a:extLst>
              <a:ext uri="{FF2B5EF4-FFF2-40B4-BE49-F238E27FC236}">
                <a16:creationId xmlns:a16="http://schemas.microsoft.com/office/drawing/2014/main" id="{4AF9A48B-DF46-9B61-61A0-2673F8D62DB2}"/>
              </a:ext>
            </a:extLst>
          </p:cNvPr>
          <p:cNvGrpSpPr/>
          <p:nvPr/>
        </p:nvGrpSpPr>
        <p:grpSpPr>
          <a:xfrm>
            <a:off x="5117474" y="6049764"/>
            <a:ext cx="3245311" cy="510577"/>
            <a:chOff x="5656811" y="5869441"/>
            <a:chExt cx="3245311" cy="510577"/>
          </a:xfrm>
        </p:grpSpPr>
        <p:sp>
          <p:nvSpPr>
            <p:cNvPr id="3" name="Pyöristetty suorakulmio 2"/>
            <p:cNvSpPr/>
            <p:nvPr/>
          </p:nvSpPr>
          <p:spPr>
            <a:xfrm>
              <a:off x="5656811" y="5869441"/>
              <a:ext cx="3245311" cy="510577"/>
            </a:xfrm>
            <a:prstGeom prst="roundRect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>
                <a:ln>
                  <a:solidFill>
                    <a:schemeClr val="accent1">
                      <a:lumMod val="75000"/>
                    </a:schemeClr>
                  </a:solidFill>
                </a:ln>
                <a:noFill/>
              </a:endParaRPr>
            </a:p>
          </p:txBody>
        </p:sp>
        <p:pic>
          <p:nvPicPr>
            <p:cNvPr id="6" name="Kuva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46008" y="5916080"/>
              <a:ext cx="417297" cy="417297"/>
            </a:xfrm>
            <a:prstGeom prst="rect">
              <a:avLst/>
            </a:prstGeom>
          </p:spPr>
        </p:pic>
        <p:sp>
          <p:nvSpPr>
            <p:cNvPr id="7" name="Tekstiruutu 6"/>
            <p:cNvSpPr txBox="1"/>
            <p:nvPr/>
          </p:nvSpPr>
          <p:spPr>
            <a:xfrm>
              <a:off x="6186380" y="5963203"/>
              <a:ext cx="2674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 sz="1600" dirty="0"/>
                <a:t>RyhmäRenki Kumman valitset</a:t>
              </a:r>
            </a:p>
          </p:txBody>
        </p:sp>
      </p:grpSp>
      <p:pic>
        <p:nvPicPr>
          <p:cNvPr id="5" name="Kuva 4">
            <a:hlinkClick r:id="rId2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8050" y="297659"/>
            <a:ext cx="2980112" cy="1919395"/>
          </a:xfrm>
          <a:prstGeom prst="rect">
            <a:avLst/>
          </a:prstGeom>
        </p:spPr>
      </p:pic>
      <p:sp>
        <p:nvSpPr>
          <p:cNvPr id="13" name="Tekstiruutu 12">
            <a:extLst>
              <a:ext uri="{FF2B5EF4-FFF2-40B4-BE49-F238E27FC236}">
                <a16:creationId xmlns:a16="http://schemas.microsoft.com/office/drawing/2014/main" id="{0244F3F9-33F7-F074-874B-BD4716174C38}"/>
              </a:ext>
            </a:extLst>
          </p:cNvPr>
          <p:cNvSpPr txBox="1"/>
          <p:nvPr/>
        </p:nvSpPr>
        <p:spPr>
          <a:xfrm>
            <a:off x="848497" y="385173"/>
            <a:ext cx="42424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600" dirty="0"/>
              <a:t>Kaikki irti sivustosta!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7F9EB00B-CB40-5E19-5C43-03D136D1A2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1070" y="2310816"/>
            <a:ext cx="4292930" cy="2973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5901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kulmio 8">
            <a:extLst>
              <a:ext uri="{FF2B5EF4-FFF2-40B4-BE49-F238E27FC236}">
                <a16:creationId xmlns:a16="http://schemas.microsoft.com/office/drawing/2014/main" id="{905A6869-9031-E3FD-C5B1-564C8D52D69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Tekstiruutu 3"/>
          <p:cNvSpPr txBox="1"/>
          <p:nvPr/>
        </p:nvSpPr>
        <p:spPr>
          <a:xfrm>
            <a:off x="849217" y="404892"/>
            <a:ext cx="75466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600" dirty="0"/>
              <a:t>Ryhmätoiminnan verkostoviesti</a:t>
            </a:r>
          </a:p>
        </p:txBody>
      </p:sp>
      <p:sp>
        <p:nvSpPr>
          <p:cNvPr id="11" name="Tekstiruutu 10"/>
          <p:cNvSpPr txBox="1"/>
          <p:nvPr/>
        </p:nvSpPr>
        <p:spPr>
          <a:xfrm>
            <a:off x="849218" y="1177070"/>
            <a:ext cx="4510513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200" dirty="0">
                <a:hlinkClick r:id="rId2"/>
              </a:rPr>
              <a:t>Uutiskirje</a:t>
            </a:r>
            <a:r>
              <a:rPr lang="fi-FI" sz="2200" dirty="0"/>
              <a:t> auttaa pysymään kärryillä. </a:t>
            </a:r>
            <a:br>
              <a:rPr lang="fi-FI" sz="2200" dirty="0"/>
            </a:br>
            <a:r>
              <a:rPr lang="fi-FI" sz="2200" dirty="0"/>
              <a:t>Saat tietoa siitä, mitä uutta järjestöt </a:t>
            </a:r>
            <a:br>
              <a:rPr lang="fi-FI" sz="2200" dirty="0"/>
            </a:br>
            <a:r>
              <a:rPr lang="fi-FI" sz="2200" dirty="0"/>
              <a:t>ja eri toimijat ovat julkaisseet, </a:t>
            </a:r>
            <a:br>
              <a:rPr lang="fi-FI" sz="2200" dirty="0"/>
            </a:br>
            <a:r>
              <a:rPr lang="fi-FI" sz="2200" dirty="0"/>
              <a:t>mitä koulutuksia tai seminaareja on </a:t>
            </a:r>
            <a:br>
              <a:rPr lang="fi-FI" sz="2200" dirty="0"/>
            </a:br>
            <a:r>
              <a:rPr lang="fi-FI" sz="2200" dirty="0"/>
              <a:t>tulossa ja millaisia uusia välineitä ryhmänohjaukseen löytyy. </a:t>
            </a:r>
          </a:p>
          <a:p>
            <a:endParaRPr lang="fi-FI" sz="2400" dirty="0"/>
          </a:p>
          <a:p>
            <a:r>
              <a:rPr lang="fi-FI" sz="3200" dirty="0" err="1"/>
              <a:t>RyhmäRenki</a:t>
            </a:r>
            <a:r>
              <a:rPr lang="fi-FI" sz="3200" dirty="0"/>
              <a:t> somessa</a:t>
            </a:r>
          </a:p>
          <a:p>
            <a:endParaRPr lang="fi-FI" sz="600" dirty="0"/>
          </a:p>
          <a:p>
            <a:r>
              <a:rPr lang="fi-FI" sz="2200" dirty="0"/>
              <a:t>Ajankohtaisimmat ideat, uutiset, koulutukset ja tapahtumat ryhmätoiminnan kentältä löydät Facebookista, RyhmäRenki-sivulta. </a:t>
            </a:r>
            <a:br>
              <a:rPr lang="fi-FI" sz="2200" dirty="0"/>
            </a:br>
            <a:r>
              <a:rPr lang="fi-FI" sz="2200" dirty="0"/>
              <a:t>Jos kertaus kiinnostaa, niin </a:t>
            </a:r>
            <a:r>
              <a:rPr lang="fi-FI" sz="2200" dirty="0" err="1"/>
              <a:t>Youtubessa</a:t>
            </a:r>
            <a:r>
              <a:rPr lang="fi-FI" sz="2200" dirty="0"/>
              <a:t> on </a:t>
            </a:r>
            <a:r>
              <a:rPr lang="fi-FI" sz="2200" dirty="0">
                <a:hlinkClick r:id="rId3"/>
              </a:rPr>
              <a:t>sivuston esittelyvideo</a:t>
            </a:r>
            <a:r>
              <a:rPr lang="fi-FI" sz="2200" dirty="0"/>
              <a:t>.</a:t>
            </a:r>
          </a:p>
        </p:txBody>
      </p:sp>
      <p:pic>
        <p:nvPicPr>
          <p:cNvPr id="7" name="Picture 10" descr="Kuvahaun tulos haulle facebook logo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72862" y="3388415"/>
            <a:ext cx="1520347" cy="860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Kuva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2980" y="1485695"/>
            <a:ext cx="2239721" cy="1438321"/>
          </a:xfrm>
          <a:prstGeom prst="rect">
            <a:avLst/>
          </a:prstGeom>
        </p:spPr>
      </p:pic>
      <p:pic>
        <p:nvPicPr>
          <p:cNvPr id="5" name="Kuva 4">
            <a:hlinkClick r:id="rId3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844" y="4689637"/>
            <a:ext cx="2591019" cy="1457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126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1E87BF23-8C49-55CE-3D53-138D468D5BE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ekstiruutu 1"/>
          <p:cNvSpPr txBox="1"/>
          <p:nvPr/>
        </p:nvSpPr>
        <p:spPr>
          <a:xfrm>
            <a:off x="856734" y="682804"/>
            <a:ext cx="54728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600" dirty="0"/>
              <a:t>Kanna kortesi kekoon!</a:t>
            </a:r>
          </a:p>
        </p:txBody>
      </p:sp>
      <p:sp>
        <p:nvSpPr>
          <p:cNvPr id="8" name="Tekstiruutu 7"/>
          <p:cNvSpPr txBox="1"/>
          <p:nvPr/>
        </p:nvSpPr>
        <p:spPr>
          <a:xfrm>
            <a:off x="856734" y="1542579"/>
            <a:ext cx="449786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249390"/>
              </a:buClr>
              <a:buFont typeface="Wingdings" panose="05000000000000000000" pitchFamily="2" charset="2"/>
              <a:buChar char="§"/>
            </a:pPr>
            <a:r>
              <a:rPr lang="fi-FI" sz="2200" dirty="0"/>
              <a:t>Mikä toimi tai ei toiminut? </a:t>
            </a:r>
          </a:p>
          <a:p>
            <a:pPr marL="342900" indent="-342900">
              <a:buClr>
                <a:srgbClr val="249390"/>
              </a:buClr>
              <a:buFont typeface="Wingdings" panose="05000000000000000000" pitchFamily="2" charset="2"/>
              <a:buChar char="§"/>
            </a:pPr>
            <a:r>
              <a:rPr lang="fi-FI" sz="2200" dirty="0"/>
              <a:t>Keksittekö uuden tavan käyttää materiaaleja?</a:t>
            </a:r>
          </a:p>
          <a:p>
            <a:pPr marL="342900" indent="-342900">
              <a:buClr>
                <a:srgbClr val="249390"/>
              </a:buClr>
              <a:buFont typeface="Wingdings" panose="05000000000000000000" pitchFamily="2" charset="2"/>
              <a:buChar char="§"/>
            </a:pPr>
            <a:r>
              <a:rPr lang="fi-FI" sz="2200" dirty="0"/>
              <a:t>Syntyikö uusia ideoita? </a:t>
            </a:r>
          </a:p>
          <a:p>
            <a:pPr marL="342900" indent="-342900">
              <a:buClr>
                <a:srgbClr val="249390"/>
              </a:buClr>
              <a:buFont typeface="Wingdings" panose="05000000000000000000" pitchFamily="2" charset="2"/>
              <a:buChar char="§"/>
            </a:pPr>
            <a:r>
              <a:rPr lang="fi-FI" sz="2200" dirty="0"/>
              <a:t>Haluatteko auttaa jonkun jutun kääntämisessä vaikka ruotsiksi?</a:t>
            </a:r>
          </a:p>
          <a:p>
            <a:endParaRPr lang="fi-FI" sz="1600" dirty="0"/>
          </a:p>
          <a:p>
            <a:r>
              <a:rPr lang="fi-FI" sz="2200" dirty="0"/>
              <a:t>Laittakaa ryhmän terveiset ja ohjaajien toiveet sekä kaikenlaiset kehitysehdotukset </a:t>
            </a:r>
            <a:r>
              <a:rPr lang="fi-FI" sz="2200" dirty="0">
                <a:hlinkClick r:id="rId2"/>
              </a:rPr>
              <a:t>emännälle</a:t>
            </a:r>
            <a:r>
              <a:rPr lang="fi-FI" sz="2200" dirty="0"/>
              <a:t>. </a:t>
            </a:r>
          </a:p>
          <a:p>
            <a:endParaRPr lang="fi-FI" sz="1600" dirty="0"/>
          </a:p>
          <a:p>
            <a:r>
              <a:rPr lang="fi-FI" sz="2200" dirty="0"/>
              <a:t>Kiitos ja kumarrus jo mukana huhkineelle talkooväelle!</a:t>
            </a:r>
          </a:p>
        </p:txBody>
      </p:sp>
      <p:pic>
        <p:nvPicPr>
          <p:cNvPr id="5" name="Kuva 4" descr="Kuva, joka sisältää kohteen selkärangaton, animaatio, muurahainen, hyönteinen&#10;&#10;Tekoälyn generoima sisältö voi olla virheellistä.">
            <a:extLst>
              <a:ext uri="{FF2B5EF4-FFF2-40B4-BE49-F238E27FC236}">
                <a16:creationId xmlns:a16="http://schemas.microsoft.com/office/drawing/2014/main" id="{C2D46C90-E8F4-1709-7BCA-EC05C1BB13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3416" y="3349794"/>
            <a:ext cx="3217025" cy="321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3238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>
            <a:extLst>
              <a:ext uri="{FF2B5EF4-FFF2-40B4-BE49-F238E27FC236}">
                <a16:creationId xmlns:a16="http://schemas.microsoft.com/office/drawing/2014/main" id="{916CA9E2-3023-BA83-543A-7729D955030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8288F4F6-AB1C-4886-60B7-703256139B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304" y="728466"/>
            <a:ext cx="7199391" cy="540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0544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-te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em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1457</TotalTime>
  <Words>944</Words>
  <Application>Microsoft Office PowerPoint</Application>
  <PresentationFormat>Näytössä katseltava diaesitys (4:3)</PresentationFormat>
  <Paragraphs>80</Paragraphs>
  <Slides>17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Wingdings</vt:lpstr>
      <vt:lpstr>Office-teema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RyhmäRenki</dc:title>
  <dc:creator>Kirsi Alastalo</dc:creator>
  <cp:lastModifiedBy>Kirsi Alastalo</cp:lastModifiedBy>
  <cp:revision>120</cp:revision>
  <dcterms:created xsi:type="dcterms:W3CDTF">2019-06-03T07:50:17Z</dcterms:created>
  <dcterms:modified xsi:type="dcterms:W3CDTF">2026-10-01T08:47:35Z</dcterms:modified>
</cp:coreProperties>
</file>